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59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6" r:id="rId13"/>
    <p:sldId id="280" r:id="rId14"/>
    <p:sldId id="279" r:id="rId15"/>
    <p:sldId id="278" r:id="rId16"/>
    <p:sldId id="281" r:id="rId17"/>
    <p:sldId id="406" r:id="rId18"/>
    <p:sldId id="283" r:id="rId19"/>
    <p:sldId id="408" r:id="rId20"/>
    <p:sldId id="409" r:id="rId21"/>
    <p:sldId id="407" r:id="rId22"/>
    <p:sldId id="25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FB2"/>
    <a:srgbClr val="069EDF"/>
    <a:srgbClr val="4B71A3"/>
    <a:srgbClr val="F4EE00"/>
    <a:srgbClr val="B7FFFF"/>
    <a:srgbClr val="47D0FF"/>
    <a:srgbClr val="1F497D"/>
    <a:srgbClr val="00A0DF"/>
    <a:srgbClr val="1E5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4971" autoAdjust="0"/>
  </p:normalViewPr>
  <p:slideViewPr>
    <p:cSldViewPr>
      <p:cViewPr varScale="1">
        <p:scale>
          <a:sx n="85" d="100"/>
          <a:sy n="85" d="100"/>
        </p:scale>
        <p:origin x="23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26A49-BA5C-4981-BD1D-39870FDDEB8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881577-7503-4D2F-8920-ACF0FB69E5CA}">
      <dgm:prSet phldrT="[Text]"/>
      <dgm:spPr/>
      <dgm:t>
        <a:bodyPr/>
        <a:lstStyle/>
        <a:p>
          <a:r>
            <a:rPr lang="id-ID" dirty="0"/>
            <a:t>  </a:t>
          </a:r>
          <a:endParaRPr lang="en-US" dirty="0"/>
        </a:p>
      </dgm:t>
    </dgm:pt>
    <dgm:pt modelId="{5BAC1A5B-583E-4DF0-9B92-954E0F6EB547}" type="parTrans" cxnId="{BB05AB36-1FDD-4AD7-81A7-AD784C40E406}">
      <dgm:prSet/>
      <dgm:spPr/>
      <dgm:t>
        <a:bodyPr/>
        <a:lstStyle/>
        <a:p>
          <a:endParaRPr lang="en-US"/>
        </a:p>
      </dgm:t>
    </dgm:pt>
    <dgm:pt modelId="{487CBAE4-098C-4762-BD76-23AD913DD33C}" type="sibTrans" cxnId="{BB05AB36-1FDD-4AD7-81A7-AD784C40E406}">
      <dgm:prSet/>
      <dgm:spPr/>
      <dgm:t>
        <a:bodyPr/>
        <a:lstStyle/>
        <a:p>
          <a:endParaRPr lang="en-US"/>
        </a:p>
      </dgm:t>
    </dgm:pt>
    <dgm:pt modelId="{3B730FC4-8352-46CD-B5D2-1C40B79A3576}">
      <dgm:prSet phldrT="[Text]"/>
      <dgm:spPr/>
      <dgm:t>
        <a:bodyPr/>
        <a:lstStyle/>
        <a:p>
          <a:r>
            <a:rPr lang="id-ID" dirty="0"/>
            <a:t>   </a:t>
          </a:r>
          <a:endParaRPr lang="en-US" dirty="0"/>
        </a:p>
      </dgm:t>
    </dgm:pt>
    <dgm:pt modelId="{30CA79AA-6624-4E83-8681-20938461D5C6}" type="parTrans" cxnId="{3D17F286-4608-479A-89C7-82D164566EF0}">
      <dgm:prSet/>
      <dgm:spPr/>
      <dgm:t>
        <a:bodyPr/>
        <a:lstStyle/>
        <a:p>
          <a:endParaRPr lang="en-US"/>
        </a:p>
      </dgm:t>
    </dgm:pt>
    <dgm:pt modelId="{2BF5C4C5-0736-4151-84CA-31BC16A4A95D}" type="sibTrans" cxnId="{3D17F286-4608-479A-89C7-82D164566EF0}">
      <dgm:prSet/>
      <dgm:spPr/>
      <dgm:t>
        <a:bodyPr/>
        <a:lstStyle/>
        <a:p>
          <a:endParaRPr lang="en-US"/>
        </a:p>
      </dgm:t>
    </dgm:pt>
    <dgm:pt modelId="{4C019383-E468-4614-B4E6-CAC9478F5E4E}">
      <dgm:prSet phldrT="[Text]"/>
      <dgm:spPr/>
      <dgm:t>
        <a:bodyPr/>
        <a:lstStyle/>
        <a:p>
          <a:r>
            <a:rPr lang="id-ID" dirty="0"/>
            <a:t>   </a:t>
          </a:r>
          <a:endParaRPr lang="en-US" dirty="0"/>
        </a:p>
      </dgm:t>
    </dgm:pt>
    <dgm:pt modelId="{3F8523B4-528D-439C-B9A7-2C05786B5F82}" type="parTrans" cxnId="{3E7975A8-55B9-4F57-8A3E-2D4AAF91B379}">
      <dgm:prSet/>
      <dgm:spPr/>
      <dgm:t>
        <a:bodyPr/>
        <a:lstStyle/>
        <a:p>
          <a:endParaRPr lang="en-US"/>
        </a:p>
      </dgm:t>
    </dgm:pt>
    <dgm:pt modelId="{3BDF136D-0A7D-45F9-B6C8-D60DF91B88FD}" type="sibTrans" cxnId="{3E7975A8-55B9-4F57-8A3E-2D4AAF91B379}">
      <dgm:prSet/>
      <dgm:spPr/>
      <dgm:t>
        <a:bodyPr/>
        <a:lstStyle/>
        <a:p>
          <a:endParaRPr lang="en-US"/>
        </a:p>
      </dgm:t>
    </dgm:pt>
    <dgm:pt modelId="{993658C8-9588-426C-B4CE-65266EF23510}">
      <dgm:prSet/>
      <dgm:spPr/>
      <dgm:t>
        <a:bodyPr/>
        <a:lstStyle/>
        <a:p>
          <a:endParaRPr lang="en-US"/>
        </a:p>
      </dgm:t>
    </dgm:pt>
    <dgm:pt modelId="{415324C9-AE71-49F7-9271-F2BBEA5FF5B7}" type="parTrans" cxnId="{DEE6BCAE-6758-4FA1-B203-4CD715A5ED0E}">
      <dgm:prSet/>
      <dgm:spPr/>
      <dgm:t>
        <a:bodyPr/>
        <a:lstStyle/>
        <a:p>
          <a:endParaRPr lang="en-US"/>
        </a:p>
      </dgm:t>
    </dgm:pt>
    <dgm:pt modelId="{E302BCFD-668C-4472-B42C-B687283ED0A6}" type="sibTrans" cxnId="{DEE6BCAE-6758-4FA1-B203-4CD715A5ED0E}">
      <dgm:prSet/>
      <dgm:spPr/>
      <dgm:t>
        <a:bodyPr/>
        <a:lstStyle/>
        <a:p>
          <a:endParaRPr lang="en-US"/>
        </a:p>
      </dgm:t>
    </dgm:pt>
    <dgm:pt modelId="{C9A9E75C-1DC8-4576-8FDC-7163102AF4F4}">
      <dgm:prSet/>
      <dgm:spPr/>
      <dgm:t>
        <a:bodyPr/>
        <a:lstStyle/>
        <a:p>
          <a:endParaRPr lang="en-US"/>
        </a:p>
      </dgm:t>
    </dgm:pt>
    <dgm:pt modelId="{BACC5A88-7F3B-42A1-B8BD-CFAA3C6E0DEE}" type="parTrans" cxnId="{2155590B-6A7C-4F50-8F12-BC6779CD085E}">
      <dgm:prSet/>
      <dgm:spPr/>
      <dgm:t>
        <a:bodyPr/>
        <a:lstStyle/>
        <a:p>
          <a:endParaRPr lang="en-US"/>
        </a:p>
      </dgm:t>
    </dgm:pt>
    <dgm:pt modelId="{4291E891-B9FE-4AFA-AA38-AF195A320EC6}" type="sibTrans" cxnId="{2155590B-6A7C-4F50-8F12-BC6779CD085E}">
      <dgm:prSet/>
      <dgm:spPr/>
      <dgm:t>
        <a:bodyPr/>
        <a:lstStyle/>
        <a:p>
          <a:endParaRPr lang="en-US"/>
        </a:p>
      </dgm:t>
    </dgm:pt>
    <dgm:pt modelId="{AB2DF3B0-E3A3-4357-8817-ED9F66697A23}" type="pres">
      <dgm:prSet presAssocID="{D6026A49-BA5C-4981-BD1D-39870FDDEB83}" presName="rootnode" presStyleCnt="0">
        <dgm:presLayoutVars>
          <dgm:chMax/>
          <dgm:chPref/>
          <dgm:dir/>
          <dgm:animLvl val="lvl"/>
        </dgm:presLayoutVars>
      </dgm:prSet>
      <dgm:spPr/>
    </dgm:pt>
    <dgm:pt modelId="{8A6EAF33-4F65-4E2D-8B30-42092B7881A2}" type="pres">
      <dgm:prSet presAssocID="{56881577-7503-4D2F-8920-ACF0FB69E5CA}" presName="composite" presStyleCnt="0"/>
      <dgm:spPr/>
    </dgm:pt>
    <dgm:pt modelId="{1DCBC25E-F709-4C0E-A894-F5A09AF0C4A5}" type="pres">
      <dgm:prSet presAssocID="{56881577-7503-4D2F-8920-ACF0FB69E5CA}" presName="LShape" presStyleLbl="alignNode1" presStyleIdx="0" presStyleCnt="9"/>
      <dgm:spPr>
        <a:ln>
          <a:noFill/>
        </a:ln>
      </dgm:spPr>
    </dgm:pt>
    <dgm:pt modelId="{0F52A4EF-BA38-4260-A7F0-3DF5D39F4E26}" type="pres">
      <dgm:prSet presAssocID="{56881577-7503-4D2F-8920-ACF0FB69E5C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0B67B37-705E-467A-895C-496AD8A489E1}" type="pres">
      <dgm:prSet presAssocID="{56881577-7503-4D2F-8920-ACF0FB69E5CA}" presName="Triangle" presStyleLbl="alignNode1" presStyleIdx="1" presStyleCnt="9"/>
      <dgm:spPr>
        <a:solidFill>
          <a:schemeClr val="accent4"/>
        </a:solidFill>
        <a:ln>
          <a:noFill/>
        </a:ln>
      </dgm:spPr>
    </dgm:pt>
    <dgm:pt modelId="{B610AD6C-F0E3-43C6-A13E-0E8E76342DAD}" type="pres">
      <dgm:prSet presAssocID="{487CBAE4-098C-4762-BD76-23AD913DD33C}" presName="sibTrans" presStyleCnt="0"/>
      <dgm:spPr/>
    </dgm:pt>
    <dgm:pt modelId="{8BD2CF54-D587-4527-9134-E6D2E87B6428}" type="pres">
      <dgm:prSet presAssocID="{487CBAE4-098C-4762-BD76-23AD913DD33C}" presName="space" presStyleCnt="0"/>
      <dgm:spPr/>
    </dgm:pt>
    <dgm:pt modelId="{7C20E543-08F1-490A-8495-A857AD92309B}" type="pres">
      <dgm:prSet presAssocID="{3B730FC4-8352-46CD-B5D2-1C40B79A3576}" presName="composite" presStyleCnt="0"/>
      <dgm:spPr/>
    </dgm:pt>
    <dgm:pt modelId="{AC724C18-418D-4142-A6B7-C3E0CFBA31E5}" type="pres">
      <dgm:prSet presAssocID="{3B730FC4-8352-46CD-B5D2-1C40B79A3576}" presName="LShape" presStyleLbl="alignNode1" presStyleIdx="2" presStyleCnt="9"/>
      <dgm:spPr>
        <a:solidFill>
          <a:schemeClr val="accent1"/>
        </a:solidFill>
        <a:ln>
          <a:noFill/>
        </a:ln>
      </dgm:spPr>
    </dgm:pt>
    <dgm:pt modelId="{E19CCC93-57F1-4EE4-B151-6BFED38D8224}" type="pres">
      <dgm:prSet presAssocID="{3B730FC4-8352-46CD-B5D2-1C40B79A357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549388A-49D4-4CD8-913C-B03B387D7969}" type="pres">
      <dgm:prSet presAssocID="{3B730FC4-8352-46CD-B5D2-1C40B79A3576}" presName="Triangle" presStyleLbl="alignNode1" presStyleIdx="3" presStyleCnt="9"/>
      <dgm:spPr>
        <a:solidFill>
          <a:schemeClr val="accent1"/>
        </a:solidFill>
        <a:ln>
          <a:noFill/>
        </a:ln>
      </dgm:spPr>
    </dgm:pt>
    <dgm:pt modelId="{2F73776B-6099-4B36-BD92-DC92351F9C42}" type="pres">
      <dgm:prSet presAssocID="{2BF5C4C5-0736-4151-84CA-31BC16A4A95D}" presName="sibTrans" presStyleCnt="0"/>
      <dgm:spPr/>
    </dgm:pt>
    <dgm:pt modelId="{E53BB09C-40B6-42CC-A317-EFAEEB557D5B}" type="pres">
      <dgm:prSet presAssocID="{2BF5C4C5-0736-4151-84CA-31BC16A4A95D}" presName="space" presStyleCnt="0"/>
      <dgm:spPr/>
    </dgm:pt>
    <dgm:pt modelId="{95469540-8295-4C52-BB79-55537FFF259F}" type="pres">
      <dgm:prSet presAssocID="{4C019383-E468-4614-B4E6-CAC9478F5E4E}" presName="composite" presStyleCnt="0"/>
      <dgm:spPr/>
    </dgm:pt>
    <dgm:pt modelId="{C366BD79-E5FC-4CE9-9E05-47CC886B946A}" type="pres">
      <dgm:prSet presAssocID="{4C019383-E468-4614-B4E6-CAC9478F5E4E}" presName="LShape" presStyleLbl="alignNode1" presStyleIdx="4" presStyleCnt="9"/>
      <dgm:spPr>
        <a:solidFill>
          <a:schemeClr val="accent2"/>
        </a:solidFill>
        <a:ln>
          <a:noFill/>
        </a:ln>
      </dgm:spPr>
    </dgm:pt>
    <dgm:pt modelId="{F79288F5-7C85-4FA9-8457-08E7BA624748}" type="pres">
      <dgm:prSet presAssocID="{4C019383-E468-4614-B4E6-CAC9478F5E4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37593CF-DAC6-4CC1-9158-AE83493ACCC4}" type="pres">
      <dgm:prSet presAssocID="{4C019383-E468-4614-B4E6-CAC9478F5E4E}" presName="Triangle" presStyleLbl="alignNode1" presStyleIdx="5" presStyleCnt="9"/>
      <dgm:spPr>
        <a:solidFill>
          <a:schemeClr val="accent2"/>
        </a:solidFill>
        <a:ln>
          <a:noFill/>
        </a:ln>
      </dgm:spPr>
    </dgm:pt>
    <dgm:pt modelId="{7557E382-A4B2-47F1-858E-AACB1B7EEEE5}" type="pres">
      <dgm:prSet presAssocID="{3BDF136D-0A7D-45F9-B6C8-D60DF91B88FD}" presName="sibTrans" presStyleCnt="0"/>
      <dgm:spPr/>
    </dgm:pt>
    <dgm:pt modelId="{1A2256FE-580A-4B1D-B23F-A2DF6344364D}" type="pres">
      <dgm:prSet presAssocID="{3BDF136D-0A7D-45F9-B6C8-D60DF91B88FD}" presName="space" presStyleCnt="0"/>
      <dgm:spPr/>
    </dgm:pt>
    <dgm:pt modelId="{4426A444-EF15-4646-8332-3EBABB9B0E2C}" type="pres">
      <dgm:prSet presAssocID="{993658C8-9588-426C-B4CE-65266EF23510}" presName="composite" presStyleCnt="0"/>
      <dgm:spPr/>
    </dgm:pt>
    <dgm:pt modelId="{AC1B9834-B70F-4686-92B5-36FADF7C375C}" type="pres">
      <dgm:prSet presAssocID="{993658C8-9588-426C-B4CE-65266EF23510}" presName="LShape" presStyleLbl="alignNode1" presStyleIdx="6" presStyleCnt="9"/>
      <dgm:spPr>
        <a:solidFill>
          <a:schemeClr val="accent6"/>
        </a:solidFill>
        <a:ln>
          <a:noFill/>
        </a:ln>
      </dgm:spPr>
    </dgm:pt>
    <dgm:pt modelId="{71C2C4CB-EE14-4110-8B24-AB7AAE526F4B}" type="pres">
      <dgm:prSet presAssocID="{993658C8-9588-426C-B4CE-65266EF2351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99B2129-CC37-446B-B859-5759DE440142}" type="pres">
      <dgm:prSet presAssocID="{993658C8-9588-426C-B4CE-65266EF23510}" presName="Triangle" presStyleLbl="alignNode1" presStyleIdx="7" presStyleCnt="9"/>
      <dgm:spPr>
        <a:solidFill>
          <a:schemeClr val="accent6"/>
        </a:solidFill>
        <a:ln>
          <a:noFill/>
        </a:ln>
      </dgm:spPr>
    </dgm:pt>
    <dgm:pt modelId="{45694F28-6F92-42DD-AFCF-B8EF5CB49441}" type="pres">
      <dgm:prSet presAssocID="{E302BCFD-668C-4472-B42C-B687283ED0A6}" presName="sibTrans" presStyleCnt="0"/>
      <dgm:spPr/>
    </dgm:pt>
    <dgm:pt modelId="{EBF2733C-6AE1-43E6-BA3A-024D8B752037}" type="pres">
      <dgm:prSet presAssocID="{E302BCFD-668C-4472-B42C-B687283ED0A6}" presName="space" presStyleCnt="0"/>
      <dgm:spPr/>
    </dgm:pt>
    <dgm:pt modelId="{65C26044-DF17-4836-B00C-1EC8620C9678}" type="pres">
      <dgm:prSet presAssocID="{C9A9E75C-1DC8-4576-8FDC-7163102AF4F4}" presName="composite" presStyleCnt="0"/>
      <dgm:spPr/>
    </dgm:pt>
    <dgm:pt modelId="{53115951-465E-4C30-83FD-37C0A2F1E27F}" type="pres">
      <dgm:prSet presAssocID="{C9A9E75C-1DC8-4576-8FDC-7163102AF4F4}" presName="LShape" presStyleLbl="alignNode1" presStyleIdx="8" presStyleCnt="9"/>
      <dgm:spPr>
        <a:solidFill>
          <a:schemeClr val="accent3"/>
        </a:solidFill>
        <a:ln>
          <a:noFill/>
        </a:ln>
      </dgm:spPr>
    </dgm:pt>
    <dgm:pt modelId="{010FA9E4-3C4A-42B0-8771-7C9F7CC36C4F}" type="pres">
      <dgm:prSet presAssocID="{C9A9E75C-1DC8-4576-8FDC-7163102AF4F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155590B-6A7C-4F50-8F12-BC6779CD085E}" srcId="{D6026A49-BA5C-4981-BD1D-39870FDDEB83}" destId="{C9A9E75C-1DC8-4576-8FDC-7163102AF4F4}" srcOrd="4" destOrd="0" parTransId="{BACC5A88-7F3B-42A1-B8BD-CFAA3C6E0DEE}" sibTransId="{4291E891-B9FE-4AFA-AA38-AF195A320EC6}"/>
    <dgm:cxn modelId="{02A7E50C-A425-47EE-BCB5-9AA7B6BC1EEB}" type="presOf" srcId="{C9A9E75C-1DC8-4576-8FDC-7163102AF4F4}" destId="{010FA9E4-3C4A-42B0-8771-7C9F7CC36C4F}" srcOrd="0" destOrd="0" presId="urn:microsoft.com/office/officeart/2009/3/layout/StepUpProcess"/>
    <dgm:cxn modelId="{BB05AB36-1FDD-4AD7-81A7-AD784C40E406}" srcId="{D6026A49-BA5C-4981-BD1D-39870FDDEB83}" destId="{56881577-7503-4D2F-8920-ACF0FB69E5CA}" srcOrd="0" destOrd="0" parTransId="{5BAC1A5B-583E-4DF0-9B92-954E0F6EB547}" sibTransId="{487CBAE4-098C-4762-BD76-23AD913DD33C}"/>
    <dgm:cxn modelId="{269E7164-7F2B-4CFB-898A-29C9309D1CCF}" type="presOf" srcId="{993658C8-9588-426C-B4CE-65266EF23510}" destId="{71C2C4CB-EE14-4110-8B24-AB7AAE526F4B}" srcOrd="0" destOrd="0" presId="urn:microsoft.com/office/officeart/2009/3/layout/StepUpProcess"/>
    <dgm:cxn modelId="{B88FC345-7172-4948-ADFF-336951896AAA}" type="presOf" srcId="{3B730FC4-8352-46CD-B5D2-1C40B79A3576}" destId="{E19CCC93-57F1-4EE4-B151-6BFED38D8224}" srcOrd="0" destOrd="0" presId="urn:microsoft.com/office/officeart/2009/3/layout/StepUpProcess"/>
    <dgm:cxn modelId="{F099694C-501A-4295-A4AD-982C5A790870}" type="presOf" srcId="{D6026A49-BA5C-4981-BD1D-39870FDDEB83}" destId="{AB2DF3B0-E3A3-4357-8817-ED9F66697A23}" srcOrd="0" destOrd="0" presId="urn:microsoft.com/office/officeart/2009/3/layout/StepUpProcess"/>
    <dgm:cxn modelId="{4482F575-5DFD-4218-B0FF-CD3143A614BE}" type="presOf" srcId="{4C019383-E468-4614-B4E6-CAC9478F5E4E}" destId="{F79288F5-7C85-4FA9-8457-08E7BA624748}" srcOrd="0" destOrd="0" presId="urn:microsoft.com/office/officeart/2009/3/layout/StepUpProcess"/>
    <dgm:cxn modelId="{3D17F286-4608-479A-89C7-82D164566EF0}" srcId="{D6026A49-BA5C-4981-BD1D-39870FDDEB83}" destId="{3B730FC4-8352-46CD-B5D2-1C40B79A3576}" srcOrd="1" destOrd="0" parTransId="{30CA79AA-6624-4E83-8681-20938461D5C6}" sibTransId="{2BF5C4C5-0736-4151-84CA-31BC16A4A95D}"/>
    <dgm:cxn modelId="{3E7975A8-55B9-4F57-8A3E-2D4AAF91B379}" srcId="{D6026A49-BA5C-4981-BD1D-39870FDDEB83}" destId="{4C019383-E468-4614-B4E6-CAC9478F5E4E}" srcOrd="2" destOrd="0" parTransId="{3F8523B4-528D-439C-B9A7-2C05786B5F82}" sibTransId="{3BDF136D-0A7D-45F9-B6C8-D60DF91B88FD}"/>
    <dgm:cxn modelId="{DEE6BCAE-6758-4FA1-B203-4CD715A5ED0E}" srcId="{D6026A49-BA5C-4981-BD1D-39870FDDEB83}" destId="{993658C8-9588-426C-B4CE-65266EF23510}" srcOrd="3" destOrd="0" parTransId="{415324C9-AE71-49F7-9271-F2BBEA5FF5B7}" sibTransId="{E302BCFD-668C-4472-B42C-B687283ED0A6}"/>
    <dgm:cxn modelId="{C9581DF8-E535-4BBF-9351-B8468868A1AD}" type="presOf" srcId="{56881577-7503-4D2F-8920-ACF0FB69E5CA}" destId="{0F52A4EF-BA38-4260-A7F0-3DF5D39F4E26}" srcOrd="0" destOrd="0" presId="urn:microsoft.com/office/officeart/2009/3/layout/StepUpProcess"/>
    <dgm:cxn modelId="{5A1A4F32-98FE-432B-AE07-246FB91BAEF5}" type="presParOf" srcId="{AB2DF3B0-E3A3-4357-8817-ED9F66697A23}" destId="{8A6EAF33-4F65-4E2D-8B30-42092B7881A2}" srcOrd="0" destOrd="0" presId="urn:microsoft.com/office/officeart/2009/3/layout/StepUpProcess"/>
    <dgm:cxn modelId="{536D1B0C-6863-405D-B3A4-8F25F002BEDD}" type="presParOf" srcId="{8A6EAF33-4F65-4E2D-8B30-42092B7881A2}" destId="{1DCBC25E-F709-4C0E-A894-F5A09AF0C4A5}" srcOrd="0" destOrd="0" presId="urn:microsoft.com/office/officeart/2009/3/layout/StepUpProcess"/>
    <dgm:cxn modelId="{F66D23EA-1748-4ECA-AD8D-60AF7ACC1369}" type="presParOf" srcId="{8A6EAF33-4F65-4E2D-8B30-42092B7881A2}" destId="{0F52A4EF-BA38-4260-A7F0-3DF5D39F4E26}" srcOrd="1" destOrd="0" presId="urn:microsoft.com/office/officeart/2009/3/layout/StepUpProcess"/>
    <dgm:cxn modelId="{1FDCFA84-5AE9-4FD2-8F57-9BF732A903CD}" type="presParOf" srcId="{8A6EAF33-4F65-4E2D-8B30-42092B7881A2}" destId="{C0B67B37-705E-467A-895C-496AD8A489E1}" srcOrd="2" destOrd="0" presId="urn:microsoft.com/office/officeart/2009/3/layout/StepUpProcess"/>
    <dgm:cxn modelId="{40D91774-5212-49C8-9378-30DB8AFC720C}" type="presParOf" srcId="{AB2DF3B0-E3A3-4357-8817-ED9F66697A23}" destId="{B610AD6C-F0E3-43C6-A13E-0E8E76342DAD}" srcOrd="1" destOrd="0" presId="urn:microsoft.com/office/officeart/2009/3/layout/StepUpProcess"/>
    <dgm:cxn modelId="{FEE07F8B-4731-4619-8A9D-1E9A7AFEF3FC}" type="presParOf" srcId="{B610AD6C-F0E3-43C6-A13E-0E8E76342DAD}" destId="{8BD2CF54-D587-4527-9134-E6D2E87B6428}" srcOrd="0" destOrd="0" presId="urn:microsoft.com/office/officeart/2009/3/layout/StepUpProcess"/>
    <dgm:cxn modelId="{453A4D4E-E088-47A4-AADE-BB552F64C491}" type="presParOf" srcId="{AB2DF3B0-E3A3-4357-8817-ED9F66697A23}" destId="{7C20E543-08F1-490A-8495-A857AD92309B}" srcOrd="2" destOrd="0" presId="urn:microsoft.com/office/officeart/2009/3/layout/StepUpProcess"/>
    <dgm:cxn modelId="{74C889CC-2F63-45A6-954F-E9080A5348AB}" type="presParOf" srcId="{7C20E543-08F1-490A-8495-A857AD92309B}" destId="{AC724C18-418D-4142-A6B7-C3E0CFBA31E5}" srcOrd="0" destOrd="0" presId="urn:microsoft.com/office/officeart/2009/3/layout/StepUpProcess"/>
    <dgm:cxn modelId="{300E4B85-AC12-427D-AC95-B7E0EAB11F0C}" type="presParOf" srcId="{7C20E543-08F1-490A-8495-A857AD92309B}" destId="{E19CCC93-57F1-4EE4-B151-6BFED38D8224}" srcOrd="1" destOrd="0" presId="urn:microsoft.com/office/officeart/2009/3/layout/StepUpProcess"/>
    <dgm:cxn modelId="{711E7002-8500-473C-A29D-B5414CF84436}" type="presParOf" srcId="{7C20E543-08F1-490A-8495-A857AD92309B}" destId="{5549388A-49D4-4CD8-913C-B03B387D7969}" srcOrd="2" destOrd="0" presId="urn:microsoft.com/office/officeart/2009/3/layout/StepUpProcess"/>
    <dgm:cxn modelId="{B4BA5842-8C75-480A-A4F2-0A88FCFA0A75}" type="presParOf" srcId="{AB2DF3B0-E3A3-4357-8817-ED9F66697A23}" destId="{2F73776B-6099-4B36-BD92-DC92351F9C42}" srcOrd="3" destOrd="0" presId="urn:microsoft.com/office/officeart/2009/3/layout/StepUpProcess"/>
    <dgm:cxn modelId="{519DA4D2-61CA-495A-995B-D1BAEB2621E1}" type="presParOf" srcId="{2F73776B-6099-4B36-BD92-DC92351F9C42}" destId="{E53BB09C-40B6-42CC-A317-EFAEEB557D5B}" srcOrd="0" destOrd="0" presId="urn:microsoft.com/office/officeart/2009/3/layout/StepUpProcess"/>
    <dgm:cxn modelId="{4862B74B-84B9-4A5F-AE11-87A080D7CD64}" type="presParOf" srcId="{AB2DF3B0-E3A3-4357-8817-ED9F66697A23}" destId="{95469540-8295-4C52-BB79-55537FFF259F}" srcOrd="4" destOrd="0" presId="urn:microsoft.com/office/officeart/2009/3/layout/StepUpProcess"/>
    <dgm:cxn modelId="{78BFA4D6-AEAA-4A78-B15B-B5C778553848}" type="presParOf" srcId="{95469540-8295-4C52-BB79-55537FFF259F}" destId="{C366BD79-E5FC-4CE9-9E05-47CC886B946A}" srcOrd="0" destOrd="0" presId="urn:microsoft.com/office/officeart/2009/3/layout/StepUpProcess"/>
    <dgm:cxn modelId="{C7F5532F-B95D-4B9D-A43E-B4B5CE6C2DB1}" type="presParOf" srcId="{95469540-8295-4C52-BB79-55537FFF259F}" destId="{F79288F5-7C85-4FA9-8457-08E7BA624748}" srcOrd="1" destOrd="0" presId="urn:microsoft.com/office/officeart/2009/3/layout/StepUpProcess"/>
    <dgm:cxn modelId="{70E620E0-C27B-4E57-8034-487BD2BEBA2B}" type="presParOf" srcId="{95469540-8295-4C52-BB79-55537FFF259F}" destId="{437593CF-DAC6-4CC1-9158-AE83493ACCC4}" srcOrd="2" destOrd="0" presId="urn:microsoft.com/office/officeart/2009/3/layout/StepUpProcess"/>
    <dgm:cxn modelId="{D374344A-B386-43BD-8C18-9D4E8A031E4B}" type="presParOf" srcId="{AB2DF3B0-E3A3-4357-8817-ED9F66697A23}" destId="{7557E382-A4B2-47F1-858E-AACB1B7EEEE5}" srcOrd="5" destOrd="0" presId="urn:microsoft.com/office/officeart/2009/3/layout/StepUpProcess"/>
    <dgm:cxn modelId="{C548D632-CB01-4FC9-9ACE-E873E85F432B}" type="presParOf" srcId="{7557E382-A4B2-47F1-858E-AACB1B7EEEE5}" destId="{1A2256FE-580A-4B1D-B23F-A2DF6344364D}" srcOrd="0" destOrd="0" presId="urn:microsoft.com/office/officeart/2009/3/layout/StepUpProcess"/>
    <dgm:cxn modelId="{70C48127-76C6-46F1-9801-044818639797}" type="presParOf" srcId="{AB2DF3B0-E3A3-4357-8817-ED9F66697A23}" destId="{4426A444-EF15-4646-8332-3EBABB9B0E2C}" srcOrd="6" destOrd="0" presId="urn:microsoft.com/office/officeart/2009/3/layout/StepUpProcess"/>
    <dgm:cxn modelId="{947AB8CB-34BE-4605-926B-FDB48E97366A}" type="presParOf" srcId="{4426A444-EF15-4646-8332-3EBABB9B0E2C}" destId="{AC1B9834-B70F-4686-92B5-36FADF7C375C}" srcOrd="0" destOrd="0" presId="urn:microsoft.com/office/officeart/2009/3/layout/StepUpProcess"/>
    <dgm:cxn modelId="{7B0A6D33-9C67-4564-9A75-9295D46769AC}" type="presParOf" srcId="{4426A444-EF15-4646-8332-3EBABB9B0E2C}" destId="{71C2C4CB-EE14-4110-8B24-AB7AAE526F4B}" srcOrd="1" destOrd="0" presId="urn:microsoft.com/office/officeart/2009/3/layout/StepUpProcess"/>
    <dgm:cxn modelId="{F062966C-AB72-4756-9A3E-08F9FF31F7AD}" type="presParOf" srcId="{4426A444-EF15-4646-8332-3EBABB9B0E2C}" destId="{599B2129-CC37-446B-B859-5759DE440142}" srcOrd="2" destOrd="0" presId="urn:microsoft.com/office/officeart/2009/3/layout/StepUpProcess"/>
    <dgm:cxn modelId="{C45CC564-A37C-41C5-967B-69C7DEE5E1EE}" type="presParOf" srcId="{AB2DF3B0-E3A3-4357-8817-ED9F66697A23}" destId="{45694F28-6F92-42DD-AFCF-B8EF5CB49441}" srcOrd="7" destOrd="0" presId="urn:microsoft.com/office/officeart/2009/3/layout/StepUpProcess"/>
    <dgm:cxn modelId="{3F191F19-62DC-46BF-A624-DF1756CA13BD}" type="presParOf" srcId="{45694F28-6F92-42DD-AFCF-B8EF5CB49441}" destId="{EBF2733C-6AE1-43E6-BA3A-024D8B752037}" srcOrd="0" destOrd="0" presId="urn:microsoft.com/office/officeart/2009/3/layout/StepUpProcess"/>
    <dgm:cxn modelId="{4539A025-4D52-416F-8ACA-1EF300CC8BA1}" type="presParOf" srcId="{AB2DF3B0-E3A3-4357-8817-ED9F66697A23}" destId="{65C26044-DF17-4836-B00C-1EC8620C9678}" srcOrd="8" destOrd="0" presId="urn:microsoft.com/office/officeart/2009/3/layout/StepUpProcess"/>
    <dgm:cxn modelId="{50AB5179-5EEA-46D6-A3ED-F26D5DD8BF4C}" type="presParOf" srcId="{65C26044-DF17-4836-B00C-1EC8620C9678}" destId="{53115951-465E-4C30-83FD-37C0A2F1E27F}" srcOrd="0" destOrd="0" presId="urn:microsoft.com/office/officeart/2009/3/layout/StepUpProcess"/>
    <dgm:cxn modelId="{44A6B2A4-BD1D-4023-A40C-129783B8F8ED}" type="presParOf" srcId="{65C26044-DF17-4836-B00C-1EC8620C9678}" destId="{010FA9E4-3C4A-42B0-8771-7C9F7CC36C4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BC25E-F709-4C0E-A894-F5A09AF0C4A5}">
      <dsp:nvSpPr>
        <dsp:cNvPr id="0" name=""/>
        <dsp:cNvSpPr/>
      </dsp:nvSpPr>
      <dsp:spPr>
        <a:xfrm rot="5400000">
          <a:off x="225418" y="1922036"/>
          <a:ext cx="675297" cy="11236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2A4EF-BA38-4260-A7F0-3DF5D39F4E26}">
      <dsp:nvSpPr>
        <dsp:cNvPr id="0" name=""/>
        <dsp:cNvSpPr/>
      </dsp:nvSpPr>
      <dsp:spPr>
        <a:xfrm>
          <a:off x="112694" y="2257774"/>
          <a:ext cx="1014465" cy="88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  </a:t>
          </a:r>
          <a:endParaRPr lang="en-US" sz="4100" kern="1200" dirty="0"/>
        </a:p>
      </dsp:txBody>
      <dsp:txXfrm>
        <a:off x="112694" y="2257774"/>
        <a:ext cx="1014465" cy="889238"/>
      </dsp:txXfrm>
    </dsp:sp>
    <dsp:sp modelId="{C0B67B37-705E-467A-895C-496AD8A489E1}">
      <dsp:nvSpPr>
        <dsp:cNvPr id="0" name=""/>
        <dsp:cNvSpPr/>
      </dsp:nvSpPr>
      <dsp:spPr>
        <a:xfrm>
          <a:off x="935750" y="1839309"/>
          <a:ext cx="191408" cy="191408"/>
        </a:xfrm>
        <a:prstGeom prst="triangle">
          <a:avLst>
            <a:gd name="adj" fmla="val 100000"/>
          </a:avLst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24C18-418D-4142-A6B7-C3E0CFBA31E5}">
      <dsp:nvSpPr>
        <dsp:cNvPr id="0" name=""/>
        <dsp:cNvSpPr/>
      </dsp:nvSpPr>
      <dsp:spPr>
        <a:xfrm rot="5400000">
          <a:off x="1467321" y="1614726"/>
          <a:ext cx="675297" cy="1123680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CCC93-57F1-4EE4-B151-6BFED38D8224}">
      <dsp:nvSpPr>
        <dsp:cNvPr id="0" name=""/>
        <dsp:cNvSpPr/>
      </dsp:nvSpPr>
      <dsp:spPr>
        <a:xfrm>
          <a:off x="1354597" y="1950464"/>
          <a:ext cx="1014465" cy="88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   </a:t>
          </a:r>
          <a:endParaRPr lang="en-US" sz="4100" kern="1200" dirty="0"/>
        </a:p>
      </dsp:txBody>
      <dsp:txXfrm>
        <a:off x="1354597" y="1950464"/>
        <a:ext cx="1014465" cy="889238"/>
      </dsp:txXfrm>
    </dsp:sp>
    <dsp:sp modelId="{5549388A-49D4-4CD8-913C-B03B387D7969}">
      <dsp:nvSpPr>
        <dsp:cNvPr id="0" name=""/>
        <dsp:cNvSpPr/>
      </dsp:nvSpPr>
      <dsp:spPr>
        <a:xfrm>
          <a:off x="2177654" y="1531999"/>
          <a:ext cx="191408" cy="191408"/>
        </a:xfrm>
        <a:prstGeom prst="triangle">
          <a:avLst>
            <a:gd name="adj" fmla="val 10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BD79-E5FC-4CE9-9E05-47CC886B946A}">
      <dsp:nvSpPr>
        <dsp:cNvPr id="0" name=""/>
        <dsp:cNvSpPr/>
      </dsp:nvSpPr>
      <dsp:spPr>
        <a:xfrm rot="5400000">
          <a:off x="2709225" y="1307416"/>
          <a:ext cx="675297" cy="1123680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288F5-7C85-4FA9-8457-08E7BA624748}">
      <dsp:nvSpPr>
        <dsp:cNvPr id="0" name=""/>
        <dsp:cNvSpPr/>
      </dsp:nvSpPr>
      <dsp:spPr>
        <a:xfrm>
          <a:off x="2596501" y="1643154"/>
          <a:ext cx="1014465" cy="88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   </a:t>
          </a:r>
          <a:endParaRPr lang="en-US" sz="4100" kern="1200" dirty="0"/>
        </a:p>
      </dsp:txBody>
      <dsp:txXfrm>
        <a:off x="2596501" y="1643154"/>
        <a:ext cx="1014465" cy="889238"/>
      </dsp:txXfrm>
    </dsp:sp>
    <dsp:sp modelId="{437593CF-DAC6-4CC1-9158-AE83493ACCC4}">
      <dsp:nvSpPr>
        <dsp:cNvPr id="0" name=""/>
        <dsp:cNvSpPr/>
      </dsp:nvSpPr>
      <dsp:spPr>
        <a:xfrm>
          <a:off x="3419557" y="1224689"/>
          <a:ext cx="191408" cy="191408"/>
        </a:xfrm>
        <a:prstGeom prst="triangle">
          <a:avLst>
            <a:gd name="adj" fmla="val 1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B9834-B70F-4686-92B5-36FADF7C375C}">
      <dsp:nvSpPr>
        <dsp:cNvPr id="0" name=""/>
        <dsp:cNvSpPr/>
      </dsp:nvSpPr>
      <dsp:spPr>
        <a:xfrm rot="5400000">
          <a:off x="3951128" y="1000105"/>
          <a:ext cx="675297" cy="112368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2C4CB-EE14-4110-8B24-AB7AAE526F4B}">
      <dsp:nvSpPr>
        <dsp:cNvPr id="0" name=""/>
        <dsp:cNvSpPr/>
      </dsp:nvSpPr>
      <dsp:spPr>
        <a:xfrm>
          <a:off x="3838404" y="1335844"/>
          <a:ext cx="1014465" cy="88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3838404" y="1335844"/>
        <a:ext cx="1014465" cy="889238"/>
      </dsp:txXfrm>
    </dsp:sp>
    <dsp:sp modelId="{599B2129-CC37-446B-B859-5759DE440142}">
      <dsp:nvSpPr>
        <dsp:cNvPr id="0" name=""/>
        <dsp:cNvSpPr/>
      </dsp:nvSpPr>
      <dsp:spPr>
        <a:xfrm>
          <a:off x="4661461" y="917379"/>
          <a:ext cx="191408" cy="191408"/>
        </a:xfrm>
        <a:prstGeom prst="triangle">
          <a:avLst>
            <a:gd name="adj" fmla="val 10000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15951-465E-4C30-83FD-37C0A2F1E27F}">
      <dsp:nvSpPr>
        <dsp:cNvPr id="0" name=""/>
        <dsp:cNvSpPr/>
      </dsp:nvSpPr>
      <dsp:spPr>
        <a:xfrm rot="5400000">
          <a:off x="5193031" y="692795"/>
          <a:ext cx="675297" cy="1123680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A9E4-3C4A-42B0-8771-7C9F7CC36C4F}">
      <dsp:nvSpPr>
        <dsp:cNvPr id="0" name=""/>
        <dsp:cNvSpPr/>
      </dsp:nvSpPr>
      <dsp:spPr>
        <a:xfrm>
          <a:off x="5080307" y="1028534"/>
          <a:ext cx="1014465" cy="88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080307" y="1028534"/>
        <a:ext cx="1014465" cy="88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7E03-7DF1-40C1-9923-FE52A9534DD2}" type="datetimeFigureOut">
              <a:rPr lang="es-ES_tradnl" smtClean="0"/>
              <a:t>16/09/2020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C0EAF-8829-4038-AAB5-EE0BF9A637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638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0CB6-03C1-428D-9E2B-FADC9889C858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A0360-0121-45C9-87E1-5C8A0ACCD7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28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7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51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39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62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675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13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002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75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90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1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65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56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74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0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8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8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A0360-0121-45C9-87E1-5C8A0ACCD70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12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0778" y="2130425"/>
            <a:ext cx="6309574" cy="794519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spcBef>
                <a:spcPts val="0"/>
              </a:spcBef>
              <a:buNone/>
              <a:defRPr lang="es-E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3200" b="1" kern="1200" dirty="0">
                <a:solidFill>
                  <a:srgbClr val="007F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4000" cy="208630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>
            <a:grpSpLocks/>
          </p:cNvGrpSpPr>
          <p:nvPr userDrawn="1"/>
        </p:nvGrpSpPr>
        <p:grpSpPr bwMode="auto">
          <a:xfrm>
            <a:off x="0" y="1390873"/>
            <a:ext cx="1430778" cy="2781742"/>
            <a:chOff x="654" y="3599"/>
            <a:chExt cx="2880" cy="576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</p:grp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3508"/>
            <a:ext cx="2865804" cy="686971"/>
          </a:xfrm>
          <a:prstGeom prst="rect">
            <a:avLst/>
          </a:prstGeom>
        </p:spPr>
      </p:pic>
      <p:pic>
        <p:nvPicPr>
          <p:cNvPr id="1028" name="Picture 4" descr="CEN">
            <a:extLst>
              <a:ext uri="{FF2B5EF4-FFF2-40B4-BE49-F238E27FC236}">
                <a16:creationId xmlns:a16="http://schemas.microsoft.com/office/drawing/2014/main" id="{76829ADE-D81F-4BCB-B56C-0FA917A3E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01" y="178849"/>
            <a:ext cx="1722264" cy="13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0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48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4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7040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53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3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3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större - a multipurpose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3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506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76777-DE5B-4B44-8F89-A9586C0B6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306819-8359-4164-AFAF-D4B005169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BD7327-1860-4C5D-A41B-2A0E5AE1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BAD10-8351-4873-9451-676185FC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97B1D-95FA-4DD2-9C7D-CF92AD73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6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53032-6DA5-4787-99E3-119AD4E6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109AF-DB74-44BD-B093-EBB89EC5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C57BE-3C1C-4077-BFF1-60E2A2FA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A5BB1-C4D7-4B67-AF9D-486426AD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CC73E-A807-4A70-A108-36582A67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41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9A179-D290-4F42-92FB-6C491900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4C37D2-68BB-4E68-B8AF-7AC847728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0F2F1-5626-4297-BA40-7B04A93B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3349-84F3-4D3A-8ECB-BC382139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C7FB-77DE-4043-9E9A-D1B1F256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1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B587F-1C23-4E72-BAA6-3DDB5FA7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3A3DE-EFFC-490E-B6FE-9A2B066C6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3E9844-E572-4740-ACA6-3EB651107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F3A0D-F1A0-42ED-942E-167D2FBD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A30F7E-AD26-4AAE-870F-341DBEFE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F63A2-4B3E-455C-9BC4-F7423C04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41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77E47-2A2F-46EB-ABC3-446B3233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7328C-AA37-4BD4-8379-96D1CA33C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2FD47-4CFE-4413-B966-4FF4AC24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A30425-8C59-4C8E-8056-50BCA95CF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FFBBD-78AD-485B-8491-993127427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B5A58E-4346-41D4-800F-C9D66561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E57DCD-A251-45F8-B328-EEE916C9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EDB3C6-B842-4D12-8BB4-08F21C33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3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 Marcador de texto"/>
          <p:cNvSpPr>
            <a:spLocks noGrp="1"/>
          </p:cNvSpPr>
          <p:nvPr>
            <p:ph type="body" sz="quarter" idx="20"/>
          </p:nvPr>
        </p:nvSpPr>
        <p:spPr>
          <a:xfrm>
            <a:off x="473529" y="1654625"/>
            <a:ext cx="8156121" cy="1738938"/>
          </a:xfrm>
        </p:spPr>
        <p:txBody>
          <a:bodyPr wrap="square">
            <a:spAutoFit/>
          </a:bodyPr>
          <a:lstStyle>
            <a:lvl1pPr marL="266700" indent="-2667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6088" indent="-176213">
              <a:spcBef>
                <a:spcPts val="600"/>
              </a:spcBef>
              <a:spcAft>
                <a:spcPts val="600"/>
              </a:spcAft>
              <a:defRPr sz="1400">
                <a:solidFill>
                  <a:srgbClr val="007FB2"/>
                </a:solidFill>
              </a:defRPr>
            </a:lvl2pPr>
            <a:lvl3pPr marL="623888" indent="-177800">
              <a:spcBef>
                <a:spcPts val="600"/>
              </a:spcBef>
              <a:spcAft>
                <a:spcPts val="600"/>
              </a:spcAft>
              <a:buClr>
                <a:srgbClr val="7E8083"/>
              </a:buClr>
              <a:defRPr sz="1300">
                <a:solidFill>
                  <a:schemeClr val="bg2">
                    <a:lumMod val="50000"/>
                  </a:schemeClr>
                </a:solidFill>
              </a:defRPr>
            </a:lvl3pPr>
            <a:lvl4pPr marL="811213" indent="-187325" defTabSz="895350">
              <a:spcBef>
                <a:spcPts val="600"/>
              </a:spcBef>
              <a:spcAft>
                <a:spcPts val="600"/>
              </a:spcAft>
              <a:buClr>
                <a:srgbClr val="7E8083"/>
              </a:buClr>
              <a:buSzPct val="70000"/>
              <a:buFont typeface="Calibri" pitchFamily="34" charset="0"/>
              <a:buChar char="‒"/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 marL="987425" indent="-176213">
              <a:spcBef>
                <a:spcPts val="600"/>
              </a:spcBef>
              <a:spcAft>
                <a:spcPts val="600"/>
              </a:spcAft>
              <a:buClr>
                <a:srgbClr val="7E8083"/>
              </a:buClr>
              <a:defRPr sz="1200">
                <a:solidFill>
                  <a:schemeClr val="bg2">
                    <a:lumMod val="50000"/>
                  </a:schemeClr>
                </a:solidFill>
              </a:defRPr>
            </a:lvl5pPr>
            <a:lvl6pPr marL="982663" indent="-177800">
              <a:buClr>
                <a:srgbClr val="7E8083"/>
              </a:buClr>
              <a:defRPr sz="1100" baseline="0"/>
            </a:lvl6pPr>
          </a:lstStyle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  <a:endParaRPr lang="es-ES_tradnl" noProof="0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1002675" y="161261"/>
            <a:ext cx="6039018" cy="466056"/>
          </a:xfrm>
          <a:prstGeom prst="rect">
            <a:avLst/>
          </a:prstGeom>
          <a:gradFill flip="none" rotWithShape="1">
            <a:gsLst>
              <a:gs pos="0">
                <a:srgbClr val="47D0FF"/>
              </a:gs>
              <a:gs pos="100000">
                <a:srgbClr val="069EDF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3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1400"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16" name="3 Marcador de texto"/>
          <p:cNvSpPr>
            <a:spLocks noGrp="1"/>
          </p:cNvSpPr>
          <p:nvPr>
            <p:ph type="body" sz="quarter" idx="22"/>
          </p:nvPr>
        </p:nvSpPr>
        <p:spPr>
          <a:xfrm>
            <a:off x="318407" y="895628"/>
            <a:ext cx="8482693" cy="3693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18" name="Rectangle 14"/>
          <p:cNvSpPr>
            <a:spLocks noChangeArrowheads="1"/>
          </p:cNvSpPr>
          <p:nvPr userDrawn="1"/>
        </p:nvSpPr>
        <p:spPr bwMode="auto">
          <a:xfrm>
            <a:off x="8883650" y="6591300"/>
            <a:ext cx="1682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 eaLnBrk="0" hangingPunct="0"/>
            <a:fld id="{8D4D47B6-BAC4-41FF-9F06-E0E682DE50DD}" type="slidenum">
              <a:rPr lang="es-ES_tradnl" sz="1000" b="1" noProof="0" smtClean="0">
                <a:solidFill>
                  <a:schemeClr val="tx1"/>
                </a:solidFill>
              </a:rPr>
              <a:pPr algn="r" eaLnBrk="0" hangingPunct="0"/>
              <a:t>‹Nº›</a:t>
            </a:fld>
            <a:endParaRPr lang="es-ES_tradnl" sz="1000" b="1" noProof="0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323528" y="1458953"/>
            <a:ext cx="8496944" cy="492740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" name="9 Grupo"/>
          <p:cNvGrpSpPr>
            <a:grpSpLocks/>
          </p:cNvGrpSpPr>
          <p:nvPr userDrawn="1"/>
        </p:nvGrpSpPr>
        <p:grpSpPr bwMode="auto">
          <a:xfrm>
            <a:off x="1002675" y="161261"/>
            <a:ext cx="238097" cy="466056"/>
            <a:chOff x="654" y="3599"/>
            <a:chExt cx="2880" cy="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 dirty="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35" y="142083"/>
            <a:ext cx="1944216" cy="4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EN">
            <a:extLst>
              <a:ext uri="{FF2B5EF4-FFF2-40B4-BE49-F238E27FC236}">
                <a16:creationId xmlns:a16="http://schemas.microsoft.com/office/drawing/2014/main" id="{3D94623D-3D8E-40FD-A195-F5DD1BDF6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" y="53652"/>
            <a:ext cx="902220" cy="7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9 Grupo">
            <a:extLst>
              <a:ext uri="{FF2B5EF4-FFF2-40B4-BE49-F238E27FC236}">
                <a16:creationId xmlns:a16="http://schemas.microsoft.com/office/drawing/2014/main" id="{12610680-3A82-49A2-97BC-0FD9744B36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03594" y="161261"/>
            <a:ext cx="238097" cy="466056"/>
            <a:chOff x="654" y="3599"/>
            <a:chExt cx="2880" cy="5760"/>
          </a:xfrm>
        </p:grpSpPr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2B52A7E8-8B89-4897-9C37-6A3ABC8211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 dirty="0"/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D4B67AE4-1D89-4422-BD20-E231A8009E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 dirty="0"/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A2743CAE-44CE-4332-A635-901F9ED9B2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rgbClr val="629DD1">
                <a:lumMod val="60000"/>
                <a:lumOff val="40000"/>
                <a:alpha val="8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376DB545-6BB8-4E42-8C3B-13DA4C56FE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D5E28F4C-CFFF-4001-B17E-DEAE108CCC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902798BF-F383-4E90-ABBD-44E66D2623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rgbClr val="629DD1">
                <a:lumMod val="40000"/>
                <a:lumOff val="60000"/>
                <a:alpha val="50000"/>
              </a:srgbClr>
            </a:solidFill>
            <a:ln w="12700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599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38A59-90EC-4EC4-B5F6-54F2DAB7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863D2A-69C6-4D14-B23D-5C266840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7E3EB2-6993-49C8-8EB0-FE74B3AE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600420-0262-41D6-B214-2184F8A7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9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5EE23E-366D-427B-A598-658EA825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FC8B41-6D3B-4E67-AABF-C962A72B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431553-4E45-4A8F-AAE4-A27A91CB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4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1267F-E102-418C-8B0B-2380C63B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233EA-28CF-4EC8-8E8E-A275F089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FE569F-FAAF-4950-828A-E887B96B9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56987A-18CD-4AA1-96B4-D0E8C5F5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550463-F770-422E-B35C-A456723C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BAB18-DD38-4DA7-AE80-14AF1FE9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34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C0262-3888-470E-B186-77B97AF8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D1C477-D0AC-4BF5-80B6-2ADFDD70E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95D8AE-BB13-44E2-A2E9-B884CE7CC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366CF3-7B5B-46C1-9855-DC44292F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0264EA-DF2E-4B9A-AF98-EE9238F5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8A35E6-26FC-403E-B528-364113C0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68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CE41B-3989-46AF-88C1-F86FB392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388F1-53E1-4ED0-A8A9-0F7C30144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6D56B-EDCC-43E3-8198-F2BC51B3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DEE54-6169-41C5-89F8-7E676ED2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503C8-65BE-4D14-A086-FA086D21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1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CBECBC-4067-44DC-B65A-9D13416BC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BD3094-E089-4A46-8906-91E51748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5F010-94E9-4431-B1E9-FAB74BB9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58378-52BC-48A9-933B-E740B0E3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E42F5-A52C-443E-B7CE-2902C8D5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7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96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4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0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58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0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5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DB-3803-47C4-9518-6ADCC5B9DCCB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6004E-21EC-4FDF-BB02-707709732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45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  <p:sldLayoutId id="214748377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D24CF8-E96F-431C-8712-7C9A2C87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6290A8-71E1-4168-AF50-97BFF4EE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715A0C-3E92-40C4-8086-3B36BA4B5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7DA3-634E-4C93-BD30-8B960B7042AA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70536-1BB9-4466-ADF5-C59B307AA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2E37D-A987-458D-9CED-5BD944F33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0461-693E-4F9F-A517-0B6A2B455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63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mora@xbrl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ingsupervision.europa.eu/banking/approach/reporting/html/index.en.html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b.europa.eu/en/content/reporting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hyperlink" Target="https://eba.europa.eu/risk-analysis-and-data/reporting-frameworks" TargetMode="External"/><Relationship Id="rId9" Type="http://schemas.openxmlformats.org/officeDocument/2006/relationships/hyperlink" Target="https://www.eiopa.europa.eu/tools-and-data/supervisory-reporting-dpm-and-xbrl_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filing.info/portal/xbrl-solutio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ell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forum/dpm-architec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0 Rectángulo">
            <a:extLst>
              <a:ext uri="{FF2B5EF4-FFF2-40B4-BE49-F238E27FC236}">
                <a16:creationId xmlns:a16="http://schemas.microsoft.com/office/drawing/2014/main" id="{8CA7919B-3CCD-46B0-9D58-1CD153C947BF}"/>
              </a:ext>
            </a:extLst>
          </p:cNvPr>
          <p:cNvSpPr/>
          <p:nvPr/>
        </p:nvSpPr>
        <p:spPr>
          <a:xfrm>
            <a:off x="5652120" y="5384230"/>
            <a:ext cx="1970412" cy="1034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</a:rPr>
              <a:t>Javier Mora</a:t>
            </a:r>
          </a:p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</a:rPr>
              <a:t>XBRL Spain</a:t>
            </a:r>
          </a:p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  <a:hlinkClick r:id="rId3"/>
              </a:rPr>
              <a:t>javier.mora@xbrl.es</a:t>
            </a:r>
            <a:r>
              <a:rPr lang="en-GB" sz="1400" b="1" dirty="0">
                <a:solidFill>
                  <a:srgbClr val="1E5E9F"/>
                </a:solidFill>
                <a:latin typeface="+mj-lt"/>
              </a:rPr>
              <a:t> </a:t>
            </a:r>
          </a:p>
        </p:txBody>
      </p:sp>
      <p:sp>
        <p:nvSpPr>
          <p:cNvPr id="12" name="2 Título">
            <a:extLst>
              <a:ext uri="{FF2B5EF4-FFF2-40B4-BE49-F238E27FC236}">
                <a16:creationId xmlns:a16="http://schemas.microsoft.com/office/drawing/2014/main" id="{CC5830BD-B42E-4110-B475-62F781A24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3031740"/>
            <a:ext cx="5328592" cy="794519"/>
          </a:xfrm>
        </p:spPr>
        <p:txBody>
          <a:bodyPr/>
          <a:lstStyle/>
          <a:p>
            <a:r>
              <a:rPr lang="en-US" dirty="0">
                <a:effectLst/>
              </a:rPr>
              <a:t>D</a:t>
            </a:r>
            <a:r>
              <a:rPr lang="en-US" b="0" dirty="0">
                <a:effectLst/>
              </a:rPr>
              <a:t>ata</a:t>
            </a:r>
            <a:r>
              <a:rPr lang="en-US" dirty="0">
                <a:effectLst/>
              </a:rPr>
              <a:t> P</a:t>
            </a:r>
            <a:r>
              <a:rPr lang="en-US" b="0" dirty="0">
                <a:effectLst/>
              </a:rPr>
              <a:t>oint</a:t>
            </a:r>
            <a:r>
              <a:rPr lang="en-US" dirty="0">
                <a:effectLst/>
              </a:rPr>
              <a:t> M</a:t>
            </a:r>
            <a:r>
              <a:rPr lang="en-US" b="0" dirty="0">
                <a:effectLst/>
              </a:rPr>
              <a:t>odelling</a:t>
            </a:r>
            <a:r>
              <a:rPr lang="en-US" dirty="0">
                <a:effectLst/>
              </a:rPr>
              <a:t> </a:t>
            </a:r>
            <a:r>
              <a:rPr lang="en-US" b="0" dirty="0">
                <a:effectLst/>
              </a:rPr>
              <a:t>as future </a:t>
            </a:r>
            <a:br>
              <a:rPr lang="en-US" b="0" dirty="0">
                <a:effectLst/>
              </a:rPr>
            </a:br>
            <a:r>
              <a:rPr lang="en-US" dirty="0">
                <a:effectLst/>
              </a:rPr>
              <a:t>ISO standard </a:t>
            </a:r>
            <a:r>
              <a:rPr lang="en-US" b="0" dirty="0">
                <a:effectLst/>
              </a:rPr>
              <a:t>for financial </a:t>
            </a:r>
            <a:r>
              <a:rPr lang="en-US" dirty="0">
                <a:effectLst/>
              </a:rPr>
              <a:t>Big Data</a:t>
            </a:r>
          </a:p>
        </p:txBody>
      </p:sp>
      <p:sp>
        <p:nvSpPr>
          <p:cNvPr id="13" name="4 Subtítulo">
            <a:extLst>
              <a:ext uri="{FF2B5EF4-FFF2-40B4-BE49-F238E27FC236}">
                <a16:creationId xmlns:a16="http://schemas.microsoft.com/office/drawing/2014/main" id="{38A4CA80-302A-42C1-89F3-48BDBB1F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232848" cy="794519"/>
          </a:xfrm>
        </p:spPr>
        <p:txBody>
          <a:bodyPr>
            <a:normAutofit/>
          </a:bodyPr>
          <a:lstStyle/>
          <a:p>
            <a:r>
              <a:rPr lang="en-US" sz="1400" dirty="0">
                <a:effectLst/>
              </a:rPr>
              <a:t>48</a:t>
            </a:r>
            <a:r>
              <a:rPr lang="en-US" sz="1400" baseline="30000" dirty="0">
                <a:effectLst/>
              </a:rPr>
              <a:t>th</a:t>
            </a:r>
            <a:r>
              <a:rPr lang="en-US" sz="1400" dirty="0">
                <a:effectLst/>
              </a:rPr>
              <a:t> World Continuous Auditing and Reporting Symposium</a:t>
            </a:r>
          </a:p>
          <a:p>
            <a:r>
              <a:rPr lang="en-US" sz="1400" dirty="0">
                <a:effectLst/>
              </a:rPr>
              <a:t>Banco de España | Online via </a:t>
            </a:r>
            <a:r>
              <a:rPr lang="en-US" sz="1400" dirty="0" err="1">
                <a:effectLst/>
              </a:rPr>
              <a:t>Webex</a:t>
            </a:r>
            <a:r>
              <a:rPr lang="en-US" sz="1400" dirty="0">
                <a:effectLst/>
              </a:rPr>
              <a:t> | Madrid, Spain | September 24 &amp; 25, 2020</a:t>
            </a:r>
            <a:endParaRPr lang="es-ES_tradnl" sz="1400" dirty="0">
              <a:effectLst/>
            </a:endParaRPr>
          </a:p>
        </p:txBody>
      </p:sp>
      <p:sp>
        <p:nvSpPr>
          <p:cNvPr id="2" name="20 Rectángulo">
            <a:extLst>
              <a:ext uri="{FF2B5EF4-FFF2-40B4-BE49-F238E27FC236}">
                <a16:creationId xmlns:a16="http://schemas.microsoft.com/office/drawing/2014/main" id="{893EB567-DA15-4AFD-8D10-2A59E31177BC}"/>
              </a:ext>
            </a:extLst>
          </p:cNvPr>
          <p:cNvSpPr/>
          <p:nvPr/>
        </p:nvSpPr>
        <p:spPr>
          <a:xfrm>
            <a:off x="1951826" y="5384230"/>
            <a:ext cx="274626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</a:rPr>
              <a:t>Ignacio Boixo</a:t>
            </a:r>
          </a:p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</a:rPr>
              <a:t>CEN, </a:t>
            </a:r>
            <a:r>
              <a:rPr lang="en-GB" sz="1400" b="1" dirty="0" err="1">
                <a:solidFill>
                  <a:srgbClr val="1E5E9F"/>
                </a:solidFill>
                <a:latin typeface="+mj-lt"/>
              </a:rPr>
              <a:t>eBusiness</a:t>
            </a:r>
            <a:r>
              <a:rPr lang="en-GB" sz="1400" b="1" dirty="0">
                <a:solidFill>
                  <a:srgbClr val="1E5E9F"/>
                </a:solidFill>
                <a:latin typeface="+mj-lt"/>
              </a:rPr>
              <a:t> Coord. Group</a:t>
            </a:r>
          </a:p>
          <a:p>
            <a:pPr algn="ctr">
              <a:lnSpc>
                <a:spcPct val="150000"/>
              </a:lnSpc>
            </a:pPr>
            <a:r>
              <a:rPr lang="en-GB" sz="1400" b="1" dirty="0">
                <a:solidFill>
                  <a:srgbClr val="1E5E9F"/>
                </a:solidFill>
                <a:latin typeface="+mj-lt"/>
                <a:hlinkClick r:id="rId3"/>
              </a:rPr>
              <a:t>ignacio@boixo.com</a:t>
            </a:r>
            <a:r>
              <a:rPr lang="en-GB" sz="1400" b="1" dirty="0">
                <a:solidFill>
                  <a:srgbClr val="1E5E9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1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6658" y="705057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Data Point Model use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AE914-F5C9-46EE-B622-FB36155CDBCB}"/>
              </a:ext>
            </a:extLst>
          </p:cNvPr>
          <p:cNvSpPr txBox="1">
            <a:spLocks noGrp="1"/>
          </p:cNvSpPr>
          <p:nvPr/>
        </p:nvSpPr>
        <p:spPr bwMode="auto">
          <a:xfrm>
            <a:off x="6588224" y="6543675"/>
            <a:ext cx="39548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upa 6">
            <a:extLst>
              <a:ext uri="{FF2B5EF4-FFF2-40B4-BE49-F238E27FC236}">
                <a16:creationId xmlns:a16="http://schemas.microsoft.com/office/drawing/2014/main" id="{BA4485A5-67B2-4C52-9295-32004FF864D0}"/>
              </a:ext>
            </a:extLst>
          </p:cNvPr>
          <p:cNvGrpSpPr>
            <a:grpSpLocks/>
          </p:cNvGrpSpPr>
          <p:nvPr/>
        </p:nvGrpSpPr>
        <p:grpSpPr bwMode="auto">
          <a:xfrm>
            <a:off x="6245518" y="2984022"/>
            <a:ext cx="1368425" cy="1362075"/>
            <a:chOff x="7018656" y="2078683"/>
            <a:chExt cx="1899746" cy="1635052"/>
          </a:xfrm>
        </p:grpSpPr>
        <p:pic>
          <p:nvPicPr>
            <p:cNvPr id="7" name="Obraz 7" descr="2009-10-01_133325.jpg">
              <a:extLst>
                <a:ext uri="{FF2B5EF4-FFF2-40B4-BE49-F238E27FC236}">
                  <a16:creationId xmlns:a16="http://schemas.microsoft.com/office/drawing/2014/main" id="{B5B557B6-1954-49A9-9D83-77B0083E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8656" y="2078683"/>
              <a:ext cx="1018193" cy="11262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raz 8" descr="2008-07-04_155848.png">
              <a:extLst>
                <a:ext uri="{FF2B5EF4-FFF2-40B4-BE49-F238E27FC236}">
                  <a16:creationId xmlns:a16="http://schemas.microsoft.com/office/drawing/2014/main" id="{15E11E28-0DF3-4609-BF28-3A7746815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6237" y="2526513"/>
              <a:ext cx="1342165" cy="5507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Obraz 9" descr="2008-07-04_155409.png">
              <a:extLst>
                <a:ext uri="{FF2B5EF4-FFF2-40B4-BE49-F238E27FC236}">
                  <a16:creationId xmlns:a16="http://schemas.microsoft.com/office/drawing/2014/main" id="{83753CF8-3412-464E-9609-E16D7524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315" y="2920983"/>
              <a:ext cx="1655116" cy="7927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Grupa 10">
            <a:extLst>
              <a:ext uri="{FF2B5EF4-FFF2-40B4-BE49-F238E27FC236}">
                <a16:creationId xmlns:a16="http://schemas.microsoft.com/office/drawing/2014/main" id="{CFC951E2-30CE-4428-B4D9-6ACBD20328F9}"/>
              </a:ext>
            </a:extLst>
          </p:cNvPr>
          <p:cNvGrpSpPr>
            <a:grpSpLocks/>
          </p:cNvGrpSpPr>
          <p:nvPr/>
        </p:nvGrpSpPr>
        <p:grpSpPr bwMode="auto">
          <a:xfrm>
            <a:off x="1063918" y="3028472"/>
            <a:ext cx="1614487" cy="1412875"/>
            <a:chOff x="214282" y="1864370"/>
            <a:chExt cx="1907874" cy="1924670"/>
          </a:xfrm>
        </p:grpSpPr>
        <p:pic>
          <p:nvPicPr>
            <p:cNvPr id="11" name="Obraz 11" descr="10201_single.jpg">
              <a:extLst>
                <a:ext uri="{FF2B5EF4-FFF2-40B4-BE49-F238E27FC236}">
                  <a16:creationId xmlns:a16="http://schemas.microsoft.com/office/drawing/2014/main" id="{D413C847-C598-46DC-AB26-54C37D435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518" y="1864370"/>
              <a:ext cx="523399" cy="7417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Obraz 12" descr="10200.jpg">
              <a:extLst>
                <a:ext uri="{FF2B5EF4-FFF2-40B4-BE49-F238E27FC236}">
                  <a16:creationId xmlns:a16="http://schemas.microsoft.com/office/drawing/2014/main" id="{EC54D152-ED9A-440B-A410-0E293842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955" y="2078463"/>
              <a:ext cx="500887" cy="8066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Obraz 13" descr="2010-04-08_075027.png">
              <a:extLst>
                <a:ext uri="{FF2B5EF4-FFF2-40B4-BE49-F238E27FC236}">
                  <a16:creationId xmlns:a16="http://schemas.microsoft.com/office/drawing/2014/main" id="{E4896499-1975-4D71-9CFA-84E9097D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231" y="2578012"/>
              <a:ext cx="512143" cy="7374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Obraz 14" descr="2010-04-08_075334.png">
              <a:extLst>
                <a:ext uri="{FF2B5EF4-FFF2-40B4-BE49-F238E27FC236}">
                  <a16:creationId xmlns:a16="http://schemas.microsoft.com/office/drawing/2014/main" id="{A034457A-7CED-457E-A118-9ACF20F9A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3529" y="2578012"/>
              <a:ext cx="514019" cy="739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Obraz 15" descr="2010-04-08_075545.png">
              <a:extLst>
                <a:ext uri="{FF2B5EF4-FFF2-40B4-BE49-F238E27FC236}">
                  <a16:creationId xmlns:a16="http://schemas.microsoft.com/office/drawing/2014/main" id="{534FA3FE-795F-4BD8-A2EF-F82C14B3F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893" y="2363920"/>
              <a:ext cx="979263" cy="797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Obraz 6" descr="2009-11-14_125509.jpg">
              <a:extLst>
                <a:ext uri="{FF2B5EF4-FFF2-40B4-BE49-F238E27FC236}">
                  <a16:creationId xmlns:a16="http://schemas.microsoft.com/office/drawing/2014/main" id="{CF144E05-ABF4-4C4D-AF09-C892CE729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4282" y="2363920"/>
              <a:ext cx="968007" cy="3222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Obraz 17" descr="2010-04-08_075654.png">
              <a:extLst>
                <a:ext uri="{FF2B5EF4-FFF2-40B4-BE49-F238E27FC236}">
                  <a16:creationId xmlns:a16="http://schemas.microsoft.com/office/drawing/2014/main" id="{441434B6-10F0-43BC-92DA-8BAF35D2B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44" y="3222452"/>
              <a:ext cx="750393" cy="566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Obraz 18" descr="2010-04-08_075133.png">
              <a:extLst>
                <a:ext uri="{FF2B5EF4-FFF2-40B4-BE49-F238E27FC236}">
                  <a16:creationId xmlns:a16="http://schemas.microsoft.com/office/drawing/2014/main" id="{36AE60C1-6A1C-4EDF-922B-804A2AC1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667" y="2936995"/>
              <a:ext cx="523399" cy="722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Strzałka w lewo i prawo 19">
            <a:extLst>
              <a:ext uri="{FF2B5EF4-FFF2-40B4-BE49-F238E27FC236}">
                <a16:creationId xmlns:a16="http://schemas.microsoft.com/office/drawing/2014/main" id="{2EA03C76-E0D1-40CB-8F54-4DD90A0EE40B}"/>
              </a:ext>
            </a:extLst>
          </p:cNvPr>
          <p:cNvSpPr/>
          <p:nvPr/>
        </p:nvSpPr>
        <p:spPr>
          <a:xfrm>
            <a:off x="2697455" y="3484085"/>
            <a:ext cx="3476625" cy="428625"/>
          </a:xfrm>
          <a:prstGeom prst="leftRightArrow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pole tekstowe 20">
            <a:extLst>
              <a:ext uri="{FF2B5EF4-FFF2-40B4-BE49-F238E27FC236}">
                <a16:creationId xmlns:a16="http://schemas.microsoft.com/office/drawing/2014/main" id="{3D07056A-8902-4239-A33A-A2E817FA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55" y="3439635"/>
            <a:ext cx="1289050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requirements</a:t>
            </a:r>
          </a:p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concepts definitions</a:t>
            </a:r>
          </a:p>
        </p:txBody>
      </p:sp>
      <p:sp>
        <p:nvSpPr>
          <p:cNvPr id="21" name="pole tekstowe 21">
            <a:extLst>
              <a:ext uri="{FF2B5EF4-FFF2-40B4-BE49-F238E27FC236}">
                <a16:creationId xmlns:a16="http://schemas.microsoft.com/office/drawing/2014/main" id="{AF2395DA-B235-4855-BE0D-4609D26B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893" y="2982435"/>
            <a:ext cx="1928812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exchange format:</a:t>
            </a:r>
          </a:p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XBRL taxonomy</a:t>
            </a:r>
          </a:p>
        </p:txBody>
      </p:sp>
      <p:sp>
        <p:nvSpPr>
          <p:cNvPr id="22" name="Strzałka w górę i w dół 23">
            <a:extLst>
              <a:ext uri="{FF2B5EF4-FFF2-40B4-BE49-F238E27FC236}">
                <a16:creationId xmlns:a16="http://schemas.microsoft.com/office/drawing/2014/main" id="{C567BFC7-19F8-4FE1-9D47-DED3DF40E78C}"/>
              </a:ext>
            </a:extLst>
          </p:cNvPr>
          <p:cNvSpPr/>
          <p:nvPr/>
        </p:nvSpPr>
        <p:spPr>
          <a:xfrm>
            <a:off x="1552868" y="4600097"/>
            <a:ext cx="428625" cy="642938"/>
          </a:xfrm>
          <a:prstGeom prst="up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trzałka w górę i w dół 24">
            <a:extLst>
              <a:ext uri="{FF2B5EF4-FFF2-40B4-BE49-F238E27FC236}">
                <a16:creationId xmlns:a16="http://schemas.microsoft.com/office/drawing/2014/main" id="{3E5F13DD-883A-475E-B2B4-5A899A7751D5}"/>
              </a:ext>
            </a:extLst>
          </p:cNvPr>
          <p:cNvSpPr/>
          <p:nvPr/>
        </p:nvSpPr>
        <p:spPr>
          <a:xfrm>
            <a:off x="6582068" y="4600097"/>
            <a:ext cx="428625" cy="642938"/>
          </a:xfrm>
          <a:prstGeom prst="up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trzałka w lewo i prawo 29">
            <a:extLst>
              <a:ext uri="{FF2B5EF4-FFF2-40B4-BE49-F238E27FC236}">
                <a16:creationId xmlns:a16="http://schemas.microsoft.com/office/drawing/2014/main" id="{AAE75100-FD9B-42F2-A7F7-70AD4FACF043}"/>
              </a:ext>
            </a:extLst>
          </p:cNvPr>
          <p:cNvSpPr/>
          <p:nvPr/>
        </p:nvSpPr>
        <p:spPr>
          <a:xfrm>
            <a:off x="2573630" y="5471635"/>
            <a:ext cx="1008063" cy="428625"/>
          </a:xfrm>
          <a:prstGeom prst="leftRightArrow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 descr="C:\Users\Bartek\AppData\Local\Microsoft\Windows\Temporary Internet Files\Content.IE5\G8MV67H7\MC900303607[1].wmf">
            <a:extLst>
              <a:ext uri="{FF2B5EF4-FFF2-40B4-BE49-F238E27FC236}">
                <a16:creationId xmlns:a16="http://schemas.microsoft.com/office/drawing/2014/main" id="{080E384D-8F3F-4208-8207-847FC5D9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rgbClr val="FFFF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5089" y="5181453"/>
            <a:ext cx="1239079" cy="1239079"/>
          </a:xfrm>
          <a:prstGeom prst="rect">
            <a:avLst/>
          </a:prstGeom>
          <a:noFill/>
        </p:spPr>
      </p:pic>
      <p:sp>
        <p:nvSpPr>
          <p:cNvPr id="27" name="pole tekstowe 31">
            <a:extLst>
              <a:ext uri="{FF2B5EF4-FFF2-40B4-BE49-F238E27FC236}">
                <a16:creationId xmlns:a16="http://schemas.microsoft.com/office/drawing/2014/main" id="{FCDFA966-C42C-4169-BEC7-E0421F7C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193" y="6506685"/>
            <a:ext cx="2160587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analysis and audit</a:t>
            </a:r>
          </a:p>
        </p:txBody>
      </p:sp>
      <p:grpSp>
        <p:nvGrpSpPr>
          <p:cNvPr id="28" name="Grupa 32">
            <a:extLst>
              <a:ext uri="{FF2B5EF4-FFF2-40B4-BE49-F238E27FC236}">
                <a16:creationId xmlns:a16="http://schemas.microsoft.com/office/drawing/2014/main" id="{14CBE7B1-1803-4D12-960B-6A38E11872CC}"/>
              </a:ext>
            </a:extLst>
          </p:cNvPr>
          <p:cNvGrpSpPr>
            <a:grpSpLocks/>
          </p:cNvGrpSpPr>
          <p:nvPr/>
        </p:nvGrpSpPr>
        <p:grpSpPr bwMode="auto">
          <a:xfrm>
            <a:off x="6313780" y="5330347"/>
            <a:ext cx="727075" cy="768350"/>
            <a:chOff x="7209654" y="4792022"/>
            <a:chExt cx="1044827" cy="1000132"/>
          </a:xfrm>
        </p:grpSpPr>
        <p:pic>
          <p:nvPicPr>
            <p:cNvPr id="29" name="Picture 3" descr="C:\Users\Bartek\Pictures\Microsoft Clip Organizer\j0431637.png">
              <a:extLst>
                <a:ext uri="{FF2B5EF4-FFF2-40B4-BE49-F238E27FC236}">
                  <a16:creationId xmlns:a16="http://schemas.microsoft.com/office/drawing/2014/main" id="{6517F655-1188-499A-8039-ABF2D26DF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09654" y="4792022"/>
              <a:ext cx="999201" cy="10001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Puszka 34">
              <a:extLst>
                <a:ext uri="{FF2B5EF4-FFF2-40B4-BE49-F238E27FC236}">
                  <a16:creationId xmlns:a16="http://schemas.microsoft.com/office/drawing/2014/main" id="{57038872-D1B8-41F2-A842-3DE6AC759991}"/>
                </a:ext>
              </a:extLst>
            </p:cNvPr>
            <p:cNvSpPr/>
            <p:nvPr/>
          </p:nvSpPr>
          <p:spPr>
            <a:xfrm>
              <a:off x="7791382" y="5265226"/>
              <a:ext cx="463099" cy="526928"/>
            </a:xfrm>
            <a:prstGeom prst="can">
              <a:avLst/>
            </a:prstGeom>
            <a:gradFill rotWithShape="1">
              <a:gsLst>
                <a:gs pos="0">
                  <a:srgbClr val="00CC99">
                    <a:shade val="51000"/>
                    <a:satMod val="130000"/>
                  </a:srgbClr>
                </a:gs>
                <a:gs pos="80000">
                  <a:srgbClr val="00CC99">
                    <a:shade val="93000"/>
                    <a:satMod val="130000"/>
                  </a:srgbClr>
                </a:gs>
                <a:gs pos="100000">
                  <a:srgbClr val="00CC9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1" name="Obraz 2">
            <a:extLst>
              <a:ext uri="{FF2B5EF4-FFF2-40B4-BE49-F238E27FC236}">
                <a16:creationId xmlns:a16="http://schemas.microsoft.com/office/drawing/2014/main" id="{686E9564-6510-4403-BEF4-B21346202BD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0930" y="5282722"/>
            <a:ext cx="9445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6">
            <a:extLst>
              <a:ext uri="{FF2B5EF4-FFF2-40B4-BE49-F238E27FC236}">
                <a16:creationId xmlns:a16="http://schemas.microsoft.com/office/drawing/2014/main" id="{D63CC384-65D9-48D1-A510-8280938F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05" y="6227285"/>
            <a:ext cx="1768475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supervisor</a:t>
            </a:r>
          </a:p>
        </p:txBody>
      </p:sp>
      <p:sp>
        <p:nvSpPr>
          <p:cNvPr id="33" name="Strzałka w lewo i prawo 37">
            <a:extLst>
              <a:ext uri="{FF2B5EF4-FFF2-40B4-BE49-F238E27FC236}">
                <a16:creationId xmlns:a16="http://schemas.microsoft.com/office/drawing/2014/main" id="{3A998E21-BD2F-442A-93B9-3BFD957636FC}"/>
              </a:ext>
            </a:extLst>
          </p:cNvPr>
          <p:cNvSpPr/>
          <p:nvPr/>
        </p:nvSpPr>
        <p:spPr>
          <a:xfrm>
            <a:off x="5127918" y="5471635"/>
            <a:ext cx="1008062" cy="428625"/>
          </a:xfrm>
          <a:prstGeom prst="leftRightArrow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pole tekstowe 38">
            <a:extLst>
              <a:ext uri="{FF2B5EF4-FFF2-40B4-BE49-F238E27FC236}">
                <a16:creationId xmlns:a16="http://schemas.microsoft.com/office/drawing/2014/main" id="{9D11A639-ED84-4072-A108-2E4ADCAE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843" y="6224110"/>
            <a:ext cx="1079500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</a:t>
            </a:r>
          </a:p>
        </p:txBody>
      </p:sp>
      <p:pic>
        <p:nvPicPr>
          <p:cNvPr id="36" name="Obraz 41">
            <a:extLst>
              <a:ext uri="{FF2B5EF4-FFF2-40B4-BE49-F238E27FC236}">
                <a16:creationId xmlns:a16="http://schemas.microsoft.com/office/drawing/2014/main" id="{C5CB50CC-1232-4639-A35A-670044F7D5A5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5518" y="1107597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upa 42">
            <a:extLst>
              <a:ext uri="{FF2B5EF4-FFF2-40B4-BE49-F238E27FC236}">
                <a16:creationId xmlns:a16="http://schemas.microsoft.com/office/drawing/2014/main" id="{736C1717-D967-4141-8A7F-A01970BE777E}"/>
              </a:ext>
            </a:extLst>
          </p:cNvPr>
          <p:cNvGrpSpPr>
            <a:grpSpLocks/>
          </p:cNvGrpSpPr>
          <p:nvPr/>
        </p:nvGrpSpPr>
        <p:grpSpPr bwMode="auto">
          <a:xfrm>
            <a:off x="4558005" y="1242535"/>
            <a:ext cx="727075" cy="766762"/>
            <a:chOff x="7209654" y="4792022"/>
            <a:chExt cx="1044827" cy="1000132"/>
          </a:xfrm>
        </p:grpSpPr>
        <p:pic>
          <p:nvPicPr>
            <p:cNvPr id="38" name="Picture 3" descr="C:\Users\Bartek\Pictures\Microsoft Clip Organizer\j0431637.png">
              <a:extLst>
                <a:ext uri="{FF2B5EF4-FFF2-40B4-BE49-F238E27FC236}">
                  <a16:creationId xmlns:a16="http://schemas.microsoft.com/office/drawing/2014/main" id="{AD5CEE44-6E6C-48A5-A0B6-EDEBB54FF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09654" y="4792022"/>
              <a:ext cx="999201" cy="10001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Puszka 44">
              <a:extLst>
                <a:ext uri="{FF2B5EF4-FFF2-40B4-BE49-F238E27FC236}">
                  <a16:creationId xmlns:a16="http://schemas.microsoft.com/office/drawing/2014/main" id="{E4A72565-AC17-4007-99AB-63ECEAE05820}"/>
                </a:ext>
              </a:extLst>
            </p:cNvPr>
            <p:cNvSpPr/>
            <p:nvPr/>
          </p:nvSpPr>
          <p:spPr>
            <a:xfrm>
              <a:off x="7791382" y="5264134"/>
              <a:ext cx="463099" cy="528020"/>
            </a:xfrm>
            <a:prstGeom prst="can">
              <a:avLst/>
            </a:prstGeom>
            <a:gradFill rotWithShape="1">
              <a:gsLst>
                <a:gs pos="0">
                  <a:srgbClr val="00CC99">
                    <a:shade val="51000"/>
                    <a:satMod val="130000"/>
                  </a:srgbClr>
                </a:gs>
                <a:gs pos="80000">
                  <a:srgbClr val="00CC99">
                    <a:shade val="93000"/>
                    <a:satMod val="130000"/>
                  </a:srgbClr>
                </a:gs>
                <a:gs pos="100000">
                  <a:srgbClr val="00CC9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0" name="Strzałka w górę i w dół 45">
            <a:extLst>
              <a:ext uri="{FF2B5EF4-FFF2-40B4-BE49-F238E27FC236}">
                <a16:creationId xmlns:a16="http://schemas.microsoft.com/office/drawing/2014/main" id="{30ED438D-F607-477F-A6FB-80800026638C}"/>
              </a:ext>
            </a:extLst>
          </p:cNvPr>
          <p:cNvSpPr/>
          <p:nvPr/>
        </p:nvSpPr>
        <p:spPr>
          <a:xfrm rot="2966329">
            <a:off x="2820486" y="1865629"/>
            <a:ext cx="428625" cy="1401762"/>
          </a:xfrm>
          <a:prstGeom prst="up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trzałka w górę i w dół 46">
            <a:extLst>
              <a:ext uri="{FF2B5EF4-FFF2-40B4-BE49-F238E27FC236}">
                <a16:creationId xmlns:a16="http://schemas.microsoft.com/office/drawing/2014/main" id="{AF9F8A71-C370-4371-8301-C90001FA203D}"/>
              </a:ext>
            </a:extLst>
          </p:cNvPr>
          <p:cNvSpPr/>
          <p:nvPr/>
        </p:nvSpPr>
        <p:spPr>
          <a:xfrm rot="8012387">
            <a:off x="5525586" y="1949767"/>
            <a:ext cx="428625" cy="1001712"/>
          </a:xfrm>
          <a:prstGeom prst="up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pole tekstowe 47">
            <a:extLst>
              <a:ext uri="{FF2B5EF4-FFF2-40B4-BE49-F238E27FC236}">
                <a16:creationId xmlns:a16="http://schemas.microsoft.com/office/drawing/2014/main" id="{26811D9E-BDBB-42E6-9390-7CE610CF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30" y="1971197"/>
            <a:ext cx="176688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reporting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entity</a:t>
            </a:r>
          </a:p>
        </p:txBody>
      </p:sp>
      <p:sp>
        <p:nvSpPr>
          <p:cNvPr id="43" name="Zagięty narożnik 25">
            <a:extLst>
              <a:ext uri="{FF2B5EF4-FFF2-40B4-BE49-F238E27FC236}">
                <a16:creationId xmlns:a16="http://schemas.microsoft.com/office/drawing/2014/main" id="{344AEDFA-E91A-4F8A-B99E-9C82B8D42912}"/>
              </a:ext>
            </a:extLst>
          </p:cNvPr>
          <p:cNvSpPr/>
          <p:nvPr/>
        </p:nvSpPr>
        <p:spPr>
          <a:xfrm>
            <a:off x="3676150" y="2994499"/>
            <a:ext cx="1785937" cy="1376362"/>
          </a:xfrm>
          <a:prstGeom prst="foldedCorner">
            <a:avLst/>
          </a:prstGeom>
          <a:solidFill>
            <a:srgbClr val="FFFFFF">
              <a:alpha val="77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Data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Point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2353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B52031-0080-4933-927C-F9C6054D0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51794"/>
            <a:ext cx="5534002" cy="32849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5BD80F-6B1F-455B-BA82-18B589C3B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23869"/>
            <a:ext cx="4124771" cy="3855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335D13-2E47-4CC2-B3A5-6DFBC977343A}"/>
              </a:ext>
            </a:extLst>
          </p:cNvPr>
          <p:cNvSpPr txBox="1"/>
          <p:nvPr/>
        </p:nvSpPr>
        <p:spPr>
          <a:xfrm>
            <a:off x="342250" y="1601446"/>
            <a:ext cx="50765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Methodology of Data Point Model in European Banking Supervision</a:t>
            </a:r>
            <a:br>
              <a:rPr lang="en-GB" sz="1400" i="1" dirty="0"/>
            </a:br>
            <a:r>
              <a:rPr lang="en-GB" sz="1400" i="1" dirty="0"/>
              <a:t>Ignacio Boixo. Malatya, 3</a:t>
            </a:r>
            <a:r>
              <a:rPr lang="en-GB" sz="1400" i="1" baseline="30000" dirty="0"/>
              <a:t>rd</a:t>
            </a:r>
            <a:r>
              <a:rPr lang="en-GB" sz="1400" i="1" dirty="0"/>
              <a:t> May 2012. </a:t>
            </a:r>
          </a:p>
          <a:p>
            <a:r>
              <a:rPr lang="en-GB" sz="1400" i="1" dirty="0"/>
              <a:t>24</a:t>
            </a:r>
            <a:r>
              <a:rPr lang="en-GB" sz="1400" i="1" baseline="30000" dirty="0"/>
              <a:t>th</a:t>
            </a:r>
            <a:r>
              <a:rPr lang="en-GB" sz="1400" i="1" dirty="0"/>
              <a:t> World Continuous Audition and Reporting Symposium</a:t>
            </a:r>
          </a:p>
        </p:txBody>
      </p:sp>
    </p:spTree>
    <p:extLst>
      <p:ext uri="{BB962C8B-B14F-4D97-AF65-F5344CB8AC3E}">
        <p14:creationId xmlns:p14="http://schemas.microsoft.com/office/powerpoint/2010/main" val="17292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European Data Point Methodology for supervisory reporting. April 2014. Dr. Ignacio Santos </a:t>
            </a:r>
            <a:r>
              <a:rPr lang="en-US" sz="1500" i="1" dirty="0"/>
              <a:t>et 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1C806C-E591-4D0E-B75D-B8940DC0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66152"/>
            <a:ext cx="7704856" cy="16593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12295B-575B-4AF7-B334-DA4F9904A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79694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from CEN standard to ISO standard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FD0ECF-8218-4467-80EA-DDD7C8C79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44" y="1512476"/>
            <a:ext cx="7086156" cy="48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Who is using DPM in Europe?</a:t>
            </a:r>
          </a:p>
        </p:txBody>
      </p:sp>
      <p:pic>
        <p:nvPicPr>
          <p:cNvPr id="8194" name="Picture 2" descr="EBA - European Banking Authority">
            <a:extLst>
              <a:ext uri="{FF2B5EF4-FFF2-40B4-BE49-F238E27FC236}">
                <a16:creationId xmlns:a16="http://schemas.microsoft.com/office/drawing/2014/main" id="{AC1D4E82-CA10-41B4-BEB6-470619E3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3" y="2010590"/>
            <a:ext cx="2587286" cy="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3C1D61-7AA4-4BFD-8F8F-5F42FAB27F45}"/>
              </a:ext>
            </a:extLst>
          </p:cNvPr>
          <p:cNvSpPr txBox="1"/>
          <p:nvPr/>
        </p:nvSpPr>
        <p:spPr>
          <a:xfrm>
            <a:off x="589090" y="3240880"/>
            <a:ext cx="3253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hlinkClick r:id="rId4"/>
              </a:rPr>
              <a:t>https://eba.europa.eu/risk-analysis-and-data/reporting-frameworks</a:t>
            </a:r>
            <a:r>
              <a:rPr lang="es-ES" sz="1200" dirty="0"/>
              <a:t> </a:t>
            </a:r>
          </a:p>
        </p:txBody>
      </p:sp>
      <p:pic>
        <p:nvPicPr>
          <p:cNvPr id="8196" name="Picture 4" descr="Home">
            <a:extLst>
              <a:ext uri="{FF2B5EF4-FFF2-40B4-BE49-F238E27FC236}">
                <a16:creationId xmlns:a16="http://schemas.microsoft.com/office/drawing/2014/main" id="{AA926891-19A6-47B5-802C-6B3D9713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20" y="4511327"/>
            <a:ext cx="3337474" cy="8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7A0C0F5-E8BF-4414-A88B-F7D3C76C11BA}"/>
              </a:ext>
            </a:extLst>
          </p:cNvPr>
          <p:cNvSpPr txBox="1"/>
          <p:nvPr/>
        </p:nvSpPr>
        <p:spPr>
          <a:xfrm>
            <a:off x="5339917" y="5639831"/>
            <a:ext cx="3503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hlinkClick r:id="rId6"/>
              </a:rPr>
              <a:t>https://srb.europa.eu/en/content/reporting</a:t>
            </a:r>
            <a:r>
              <a:rPr lang="es-ES" sz="1400" dirty="0"/>
              <a:t> </a:t>
            </a:r>
          </a:p>
        </p:txBody>
      </p:sp>
      <p:pic>
        <p:nvPicPr>
          <p:cNvPr id="8198" name="Picture 6" descr="ECB Banking Supervision - SSM">
            <a:extLst>
              <a:ext uri="{FF2B5EF4-FFF2-40B4-BE49-F238E27FC236}">
                <a16:creationId xmlns:a16="http://schemas.microsoft.com/office/drawing/2014/main" id="{20489C95-8B20-4608-AF7C-4EAEBED1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" y="4254039"/>
            <a:ext cx="2909355" cy="12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DAB711-1D5B-4860-A418-81BBF082730F}"/>
              </a:ext>
            </a:extLst>
          </p:cNvPr>
          <p:cNvSpPr txBox="1"/>
          <p:nvPr/>
        </p:nvSpPr>
        <p:spPr>
          <a:xfrm>
            <a:off x="794534" y="5677798"/>
            <a:ext cx="30243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hlinkClick r:id="rId8"/>
              </a:rPr>
              <a:t>https://www.bankingsupervision.europa.eu/banking/approach/reporting/html/index.en.html</a:t>
            </a:r>
            <a:r>
              <a:rPr lang="es-ES" sz="1050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4E89F0-0DC9-497E-B270-0E2A5D5B1D9D}"/>
              </a:ext>
            </a:extLst>
          </p:cNvPr>
          <p:cNvSpPr txBox="1"/>
          <p:nvPr/>
        </p:nvSpPr>
        <p:spPr>
          <a:xfrm>
            <a:off x="5207165" y="3244897"/>
            <a:ext cx="3253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hlinkClick r:id="rId9"/>
              </a:rPr>
              <a:t>https://www.eiopa.europa.eu/tools-and-data/supervisory-reporting-dpm-and-xbrl_en</a:t>
            </a:r>
            <a:r>
              <a:rPr lang="es-ES" sz="1200" dirty="0"/>
              <a:t> </a:t>
            </a:r>
          </a:p>
        </p:txBody>
      </p:sp>
      <p:pic>
        <p:nvPicPr>
          <p:cNvPr id="8202" name="Picture 10" descr="European Insurance and Occupational Pensions Authority - Wikipedia">
            <a:extLst>
              <a:ext uri="{FF2B5EF4-FFF2-40B4-BE49-F238E27FC236}">
                <a16:creationId xmlns:a16="http://schemas.microsoft.com/office/drawing/2014/main" id="{682B9D0B-99E7-49DD-A4C4-52955CB1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7" y="2010590"/>
            <a:ext cx="3205000" cy="10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Stages in the implementation of an XBRL taxonomy following the DPM methodology</a:t>
            </a:r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73B8B46F-E2BA-4E37-A75D-CB1FBE5898A6}"/>
              </a:ext>
            </a:extLst>
          </p:cNvPr>
          <p:cNvSpPr>
            <a:spLocks/>
          </p:cNvSpPr>
          <p:nvPr/>
        </p:nvSpPr>
        <p:spPr bwMode="auto">
          <a:xfrm rot="18900000">
            <a:off x="4134507" y="4054319"/>
            <a:ext cx="926931" cy="707369"/>
          </a:xfrm>
          <a:custGeom>
            <a:avLst/>
            <a:gdLst>
              <a:gd name="T0" fmla="*/ 0 w 971"/>
              <a:gd name="T1" fmla="*/ 74 h 741"/>
              <a:gd name="T2" fmla="*/ 653 w 971"/>
              <a:gd name="T3" fmla="*/ 0 h 741"/>
              <a:gd name="T4" fmla="*/ 971 w 971"/>
              <a:gd name="T5" fmla="*/ 384 h 741"/>
              <a:gd name="T6" fmla="*/ 403 w 971"/>
              <a:gd name="T7" fmla="*/ 741 h 741"/>
              <a:gd name="T8" fmla="*/ 133 w 971"/>
              <a:gd name="T9" fmla="*/ 566 h 741"/>
              <a:gd name="T10" fmla="*/ 0 w 971"/>
              <a:gd name="T11" fmla="*/ 7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" h="741">
                <a:moveTo>
                  <a:pt x="0" y="74"/>
                </a:moveTo>
                <a:lnTo>
                  <a:pt x="653" y="0"/>
                </a:lnTo>
                <a:lnTo>
                  <a:pt x="971" y="384"/>
                </a:lnTo>
                <a:lnTo>
                  <a:pt x="403" y="741"/>
                </a:lnTo>
                <a:lnTo>
                  <a:pt x="133" y="566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1A524234-A849-4524-85FD-723F81D5B9C8}"/>
              </a:ext>
            </a:extLst>
          </p:cNvPr>
          <p:cNvSpPr>
            <a:spLocks/>
          </p:cNvSpPr>
          <p:nvPr/>
        </p:nvSpPr>
        <p:spPr bwMode="auto">
          <a:xfrm rot="18900000">
            <a:off x="4329718" y="3957966"/>
            <a:ext cx="567042" cy="375163"/>
          </a:xfrm>
          <a:custGeom>
            <a:avLst/>
            <a:gdLst>
              <a:gd name="T0" fmla="*/ 36 w 594"/>
              <a:gd name="T1" fmla="*/ 393 h 393"/>
              <a:gd name="T2" fmla="*/ 594 w 594"/>
              <a:gd name="T3" fmla="*/ 331 h 393"/>
              <a:gd name="T4" fmla="*/ 407 w 594"/>
              <a:gd name="T5" fmla="*/ 80 h 393"/>
              <a:gd name="T6" fmla="*/ 152 w 594"/>
              <a:gd name="T7" fmla="*/ 0 h 393"/>
              <a:gd name="T8" fmla="*/ 0 w 594"/>
              <a:gd name="T9" fmla="*/ 42 h 393"/>
              <a:gd name="T10" fmla="*/ 0 w 594"/>
              <a:gd name="T11" fmla="*/ 246 h 393"/>
              <a:gd name="T12" fmla="*/ 36 w 594"/>
              <a:gd name="T13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4" h="393">
                <a:moveTo>
                  <a:pt x="36" y="393"/>
                </a:moveTo>
                <a:lnTo>
                  <a:pt x="594" y="331"/>
                </a:lnTo>
                <a:lnTo>
                  <a:pt x="407" y="80"/>
                </a:lnTo>
                <a:lnTo>
                  <a:pt x="152" y="0"/>
                </a:lnTo>
                <a:lnTo>
                  <a:pt x="0" y="42"/>
                </a:lnTo>
                <a:lnTo>
                  <a:pt x="0" y="246"/>
                </a:lnTo>
                <a:lnTo>
                  <a:pt x="36" y="3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077CB582-8CF0-4D8B-A8F0-92A640B6DDB0}"/>
              </a:ext>
            </a:extLst>
          </p:cNvPr>
          <p:cNvSpPr>
            <a:spLocks/>
          </p:cNvSpPr>
          <p:nvPr/>
        </p:nvSpPr>
        <p:spPr bwMode="auto">
          <a:xfrm rot="18900000">
            <a:off x="4830730" y="4704403"/>
            <a:ext cx="507855" cy="792330"/>
          </a:xfrm>
          <a:custGeom>
            <a:avLst/>
            <a:gdLst>
              <a:gd name="T0" fmla="*/ 55 w 225"/>
              <a:gd name="T1" fmla="*/ 351 h 351"/>
              <a:gd name="T2" fmla="*/ 210 w 225"/>
              <a:gd name="T3" fmla="*/ 304 h 351"/>
              <a:gd name="T4" fmla="*/ 225 w 225"/>
              <a:gd name="T5" fmla="*/ 70 h 351"/>
              <a:gd name="T6" fmla="*/ 163 w 225"/>
              <a:gd name="T7" fmla="*/ 0 h 351"/>
              <a:gd name="T8" fmla="*/ 36 w 225"/>
              <a:gd name="T9" fmla="*/ 84 h 351"/>
              <a:gd name="T10" fmla="*/ 0 w 225"/>
              <a:gd name="T11" fmla="*/ 200 h 351"/>
              <a:gd name="T12" fmla="*/ 55 w 225"/>
              <a:gd name="T13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351">
                <a:moveTo>
                  <a:pt x="55" y="351"/>
                </a:moveTo>
                <a:cubicBezTo>
                  <a:pt x="210" y="304"/>
                  <a:pt x="210" y="304"/>
                  <a:pt x="210" y="304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8" y="82"/>
                  <a:pt x="36" y="84"/>
                </a:cubicBezTo>
                <a:cubicBezTo>
                  <a:pt x="35" y="85"/>
                  <a:pt x="0" y="200"/>
                  <a:pt x="0" y="200"/>
                </a:cubicBezTo>
                <a:lnTo>
                  <a:pt x="55" y="35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51">
            <a:extLst>
              <a:ext uri="{FF2B5EF4-FFF2-40B4-BE49-F238E27FC236}">
                <a16:creationId xmlns:a16="http://schemas.microsoft.com/office/drawing/2014/main" id="{A772E74F-D281-488F-B9F2-345BCD03544F}"/>
              </a:ext>
            </a:extLst>
          </p:cNvPr>
          <p:cNvSpPr>
            <a:spLocks/>
          </p:cNvSpPr>
          <p:nvPr/>
        </p:nvSpPr>
        <p:spPr bwMode="auto">
          <a:xfrm rot="18900000">
            <a:off x="5265506" y="4450520"/>
            <a:ext cx="738872" cy="539357"/>
          </a:xfrm>
          <a:custGeom>
            <a:avLst/>
            <a:gdLst>
              <a:gd name="T0" fmla="*/ 6 w 327"/>
              <a:gd name="T1" fmla="*/ 23 h 239"/>
              <a:gd name="T2" fmla="*/ 327 w 327"/>
              <a:gd name="T3" fmla="*/ 0 h 239"/>
              <a:gd name="T4" fmla="*/ 249 w 327"/>
              <a:gd name="T5" fmla="*/ 160 h 239"/>
              <a:gd name="T6" fmla="*/ 108 w 327"/>
              <a:gd name="T7" fmla="*/ 239 h 239"/>
              <a:gd name="T8" fmla="*/ 1 w 327"/>
              <a:gd name="T9" fmla="*/ 152 h 239"/>
              <a:gd name="T10" fmla="*/ 6 w 327"/>
              <a:gd name="T11" fmla="*/ 2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7" h="239">
                <a:moveTo>
                  <a:pt x="6" y="23"/>
                </a:moveTo>
                <a:cubicBezTo>
                  <a:pt x="327" y="0"/>
                  <a:pt x="327" y="0"/>
                  <a:pt x="327" y="0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49" y="160"/>
                  <a:pt x="113" y="239"/>
                  <a:pt x="108" y="239"/>
                </a:cubicBezTo>
                <a:cubicBezTo>
                  <a:pt x="103" y="238"/>
                  <a:pt x="3" y="152"/>
                  <a:pt x="1" y="152"/>
                </a:cubicBezTo>
                <a:cubicBezTo>
                  <a:pt x="0" y="151"/>
                  <a:pt x="6" y="23"/>
                  <a:pt x="6" y="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52">
            <a:extLst>
              <a:ext uri="{FF2B5EF4-FFF2-40B4-BE49-F238E27FC236}">
                <a16:creationId xmlns:a16="http://schemas.microsoft.com/office/drawing/2014/main" id="{1B3B4B71-578E-4CA4-AE2E-5F59C3B3427F}"/>
              </a:ext>
            </a:extLst>
          </p:cNvPr>
          <p:cNvSpPr>
            <a:spLocks/>
          </p:cNvSpPr>
          <p:nvPr/>
        </p:nvSpPr>
        <p:spPr bwMode="auto">
          <a:xfrm rot="18900000">
            <a:off x="4788732" y="3968805"/>
            <a:ext cx="564178" cy="987072"/>
          </a:xfrm>
          <a:custGeom>
            <a:avLst/>
            <a:gdLst>
              <a:gd name="T0" fmla="*/ 94 w 591"/>
              <a:gd name="T1" fmla="*/ 1034 h 1034"/>
              <a:gd name="T2" fmla="*/ 579 w 591"/>
              <a:gd name="T3" fmla="*/ 968 h 1034"/>
              <a:gd name="T4" fmla="*/ 591 w 591"/>
              <a:gd name="T5" fmla="*/ 497 h 1034"/>
              <a:gd name="T6" fmla="*/ 402 w 591"/>
              <a:gd name="T7" fmla="*/ 24 h 1034"/>
              <a:gd name="T8" fmla="*/ 321 w 591"/>
              <a:gd name="T9" fmla="*/ 0 h 1034"/>
              <a:gd name="T10" fmla="*/ 0 w 591"/>
              <a:gd name="T11" fmla="*/ 19 h 1034"/>
              <a:gd name="T12" fmla="*/ 94 w 591"/>
              <a:gd name="T13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1034">
                <a:moveTo>
                  <a:pt x="94" y="1034"/>
                </a:moveTo>
                <a:lnTo>
                  <a:pt x="579" y="968"/>
                </a:lnTo>
                <a:lnTo>
                  <a:pt x="591" y="497"/>
                </a:lnTo>
                <a:lnTo>
                  <a:pt x="402" y="24"/>
                </a:lnTo>
                <a:lnTo>
                  <a:pt x="321" y="0"/>
                </a:lnTo>
                <a:lnTo>
                  <a:pt x="0" y="19"/>
                </a:lnTo>
                <a:lnTo>
                  <a:pt x="94" y="10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644F40DA-BB04-43CE-8032-406DD60BA565}"/>
              </a:ext>
            </a:extLst>
          </p:cNvPr>
          <p:cNvSpPr>
            <a:spLocks/>
          </p:cNvSpPr>
          <p:nvPr/>
        </p:nvSpPr>
        <p:spPr bwMode="auto">
          <a:xfrm rot="18900000">
            <a:off x="4342820" y="2253136"/>
            <a:ext cx="666322" cy="673004"/>
          </a:xfrm>
          <a:custGeom>
            <a:avLst/>
            <a:gdLst>
              <a:gd name="T0" fmla="*/ 168 w 698"/>
              <a:gd name="T1" fmla="*/ 0 h 705"/>
              <a:gd name="T2" fmla="*/ 0 w 698"/>
              <a:gd name="T3" fmla="*/ 485 h 705"/>
              <a:gd name="T4" fmla="*/ 457 w 698"/>
              <a:gd name="T5" fmla="*/ 705 h 705"/>
              <a:gd name="T6" fmla="*/ 698 w 698"/>
              <a:gd name="T7" fmla="*/ 606 h 705"/>
              <a:gd name="T8" fmla="*/ 660 w 698"/>
              <a:gd name="T9" fmla="*/ 352 h 705"/>
              <a:gd name="T10" fmla="*/ 168 w 698"/>
              <a:gd name="T11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8" h="705">
                <a:moveTo>
                  <a:pt x="168" y="0"/>
                </a:moveTo>
                <a:lnTo>
                  <a:pt x="0" y="485"/>
                </a:lnTo>
                <a:lnTo>
                  <a:pt x="457" y="705"/>
                </a:lnTo>
                <a:lnTo>
                  <a:pt x="698" y="606"/>
                </a:lnTo>
                <a:lnTo>
                  <a:pt x="660" y="352"/>
                </a:lnTo>
                <a:lnTo>
                  <a:pt x="1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928846BA-BFB1-4C8C-B4D0-CC857337B9C5}"/>
              </a:ext>
            </a:extLst>
          </p:cNvPr>
          <p:cNvSpPr>
            <a:spLocks/>
          </p:cNvSpPr>
          <p:nvPr/>
        </p:nvSpPr>
        <p:spPr bwMode="auto">
          <a:xfrm rot="18900000">
            <a:off x="4591180" y="2760892"/>
            <a:ext cx="494491" cy="659638"/>
          </a:xfrm>
          <a:custGeom>
            <a:avLst/>
            <a:gdLst>
              <a:gd name="T0" fmla="*/ 518 w 518"/>
              <a:gd name="T1" fmla="*/ 71 h 691"/>
              <a:gd name="T2" fmla="*/ 303 w 518"/>
              <a:gd name="T3" fmla="*/ 691 h 691"/>
              <a:gd name="T4" fmla="*/ 45 w 518"/>
              <a:gd name="T5" fmla="*/ 407 h 691"/>
              <a:gd name="T6" fmla="*/ 0 w 518"/>
              <a:gd name="T7" fmla="*/ 94 h 691"/>
              <a:gd name="T8" fmla="*/ 166 w 518"/>
              <a:gd name="T9" fmla="*/ 0 h 691"/>
              <a:gd name="T10" fmla="*/ 518 w 518"/>
              <a:gd name="T11" fmla="*/ 7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8" h="691">
                <a:moveTo>
                  <a:pt x="518" y="71"/>
                </a:moveTo>
                <a:lnTo>
                  <a:pt x="303" y="691"/>
                </a:lnTo>
                <a:lnTo>
                  <a:pt x="45" y="407"/>
                </a:lnTo>
                <a:lnTo>
                  <a:pt x="0" y="94"/>
                </a:lnTo>
                <a:lnTo>
                  <a:pt x="166" y="0"/>
                </a:lnTo>
                <a:lnTo>
                  <a:pt x="518" y="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55">
            <a:extLst>
              <a:ext uri="{FF2B5EF4-FFF2-40B4-BE49-F238E27FC236}">
                <a16:creationId xmlns:a16="http://schemas.microsoft.com/office/drawing/2014/main" id="{AC861E4C-3F19-433E-9ADA-0D19901613CB}"/>
              </a:ext>
            </a:extLst>
          </p:cNvPr>
          <p:cNvSpPr>
            <a:spLocks/>
          </p:cNvSpPr>
          <p:nvPr/>
        </p:nvSpPr>
        <p:spPr bwMode="auto">
          <a:xfrm rot="18900000">
            <a:off x="5147898" y="2039789"/>
            <a:ext cx="842925" cy="560359"/>
          </a:xfrm>
          <a:custGeom>
            <a:avLst/>
            <a:gdLst>
              <a:gd name="T0" fmla="*/ 883 w 883"/>
              <a:gd name="T1" fmla="*/ 78 h 587"/>
              <a:gd name="T2" fmla="*/ 665 w 883"/>
              <a:gd name="T3" fmla="*/ 587 h 587"/>
              <a:gd name="T4" fmla="*/ 137 w 883"/>
              <a:gd name="T5" fmla="*/ 411 h 587"/>
              <a:gd name="T6" fmla="*/ 0 w 883"/>
              <a:gd name="T7" fmla="*/ 142 h 587"/>
              <a:gd name="T8" fmla="*/ 279 w 883"/>
              <a:gd name="T9" fmla="*/ 0 h 587"/>
              <a:gd name="T10" fmla="*/ 883 w 883"/>
              <a:gd name="T11" fmla="*/ 7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3" h="587">
                <a:moveTo>
                  <a:pt x="883" y="78"/>
                </a:moveTo>
                <a:lnTo>
                  <a:pt x="665" y="587"/>
                </a:lnTo>
                <a:lnTo>
                  <a:pt x="137" y="411"/>
                </a:lnTo>
                <a:lnTo>
                  <a:pt x="0" y="142"/>
                </a:lnTo>
                <a:lnTo>
                  <a:pt x="279" y="0"/>
                </a:lnTo>
                <a:lnTo>
                  <a:pt x="883" y="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56">
            <a:extLst>
              <a:ext uri="{FF2B5EF4-FFF2-40B4-BE49-F238E27FC236}">
                <a16:creationId xmlns:a16="http://schemas.microsoft.com/office/drawing/2014/main" id="{6AED9CC7-BCA9-42EB-A21E-AFF65E199022}"/>
              </a:ext>
            </a:extLst>
          </p:cNvPr>
          <p:cNvSpPr>
            <a:spLocks/>
          </p:cNvSpPr>
          <p:nvPr/>
        </p:nvSpPr>
        <p:spPr bwMode="auto">
          <a:xfrm rot="18900000">
            <a:off x="5479789" y="2328383"/>
            <a:ext cx="504037" cy="570860"/>
          </a:xfrm>
          <a:custGeom>
            <a:avLst/>
            <a:gdLst>
              <a:gd name="T0" fmla="*/ 83 w 223"/>
              <a:gd name="T1" fmla="*/ 0 h 253"/>
              <a:gd name="T2" fmla="*/ 0 w 223"/>
              <a:gd name="T3" fmla="*/ 241 h 253"/>
              <a:gd name="T4" fmla="*/ 118 w 223"/>
              <a:gd name="T5" fmla="*/ 253 h 253"/>
              <a:gd name="T6" fmla="*/ 223 w 223"/>
              <a:gd name="T7" fmla="*/ 193 h 253"/>
              <a:gd name="T8" fmla="*/ 203 w 223"/>
              <a:gd name="T9" fmla="*/ 75 h 253"/>
              <a:gd name="T10" fmla="*/ 83 w 22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" h="253">
                <a:moveTo>
                  <a:pt x="83" y="0"/>
                </a:moveTo>
                <a:cubicBezTo>
                  <a:pt x="0" y="241"/>
                  <a:pt x="0" y="241"/>
                  <a:pt x="0" y="241"/>
                </a:cubicBezTo>
                <a:cubicBezTo>
                  <a:pt x="118" y="253"/>
                  <a:pt x="118" y="253"/>
                  <a:pt x="118" y="253"/>
                </a:cubicBezTo>
                <a:cubicBezTo>
                  <a:pt x="118" y="253"/>
                  <a:pt x="223" y="198"/>
                  <a:pt x="223" y="193"/>
                </a:cubicBezTo>
                <a:cubicBezTo>
                  <a:pt x="223" y="188"/>
                  <a:pt x="203" y="75"/>
                  <a:pt x="203" y="75"/>
                </a:cubicBezTo>
                <a:lnTo>
                  <a:pt x="83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57">
            <a:extLst>
              <a:ext uri="{FF2B5EF4-FFF2-40B4-BE49-F238E27FC236}">
                <a16:creationId xmlns:a16="http://schemas.microsoft.com/office/drawing/2014/main" id="{913195A5-3395-4398-BE08-C5440658C3DA}"/>
              </a:ext>
            </a:extLst>
          </p:cNvPr>
          <p:cNvSpPr>
            <a:spLocks/>
          </p:cNvSpPr>
          <p:nvPr/>
        </p:nvSpPr>
        <p:spPr bwMode="auto">
          <a:xfrm rot="18900000">
            <a:off x="4731004" y="2441327"/>
            <a:ext cx="1018575" cy="740781"/>
          </a:xfrm>
          <a:custGeom>
            <a:avLst/>
            <a:gdLst>
              <a:gd name="T0" fmla="*/ 451 w 451"/>
              <a:gd name="T1" fmla="*/ 138 h 328"/>
              <a:gd name="T2" fmla="*/ 400 w 451"/>
              <a:gd name="T3" fmla="*/ 327 h 328"/>
              <a:gd name="T4" fmla="*/ 22 w 451"/>
              <a:gd name="T5" fmla="*/ 247 h 328"/>
              <a:gd name="T6" fmla="*/ 0 w 451"/>
              <a:gd name="T7" fmla="*/ 169 h 328"/>
              <a:gd name="T8" fmla="*/ 42 w 451"/>
              <a:gd name="T9" fmla="*/ 0 h 328"/>
              <a:gd name="T10" fmla="*/ 451 w 451"/>
              <a:gd name="T11" fmla="*/ 13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28">
                <a:moveTo>
                  <a:pt x="451" y="138"/>
                </a:moveTo>
                <a:cubicBezTo>
                  <a:pt x="451" y="138"/>
                  <a:pt x="395" y="328"/>
                  <a:pt x="400" y="327"/>
                </a:cubicBezTo>
                <a:cubicBezTo>
                  <a:pt x="405" y="326"/>
                  <a:pt x="22" y="247"/>
                  <a:pt x="22" y="247"/>
                </a:cubicBezTo>
                <a:cubicBezTo>
                  <a:pt x="0" y="169"/>
                  <a:pt x="0" y="169"/>
                  <a:pt x="0" y="169"/>
                </a:cubicBezTo>
                <a:cubicBezTo>
                  <a:pt x="42" y="0"/>
                  <a:pt x="42" y="0"/>
                  <a:pt x="42" y="0"/>
                </a:cubicBezTo>
                <a:lnTo>
                  <a:pt x="451" y="13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58">
            <a:extLst>
              <a:ext uri="{FF2B5EF4-FFF2-40B4-BE49-F238E27FC236}">
                <a16:creationId xmlns:a16="http://schemas.microsoft.com/office/drawing/2014/main" id="{55A1D661-157E-44CF-A7E3-B0966F7A5F0B}"/>
              </a:ext>
            </a:extLst>
          </p:cNvPr>
          <p:cNvSpPr>
            <a:spLocks/>
          </p:cNvSpPr>
          <p:nvPr/>
        </p:nvSpPr>
        <p:spPr bwMode="auto">
          <a:xfrm rot="18900000">
            <a:off x="6546826" y="4025466"/>
            <a:ext cx="909749" cy="836243"/>
          </a:xfrm>
          <a:custGeom>
            <a:avLst/>
            <a:gdLst>
              <a:gd name="T0" fmla="*/ 473 w 953"/>
              <a:gd name="T1" fmla="*/ 876 h 876"/>
              <a:gd name="T2" fmla="*/ 0 w 953"/>
              <a:gd name="T3" fmla="*/ 261 h 876"/>
              <a:gd name="T4" fmla="*/ 236 w 953"/>
              <a:gd name="T5" fmla="*/ 0 h 876"/>
              <a:gd name="T6" fmla="*/ 953 w 953"/>
              <a:gd name="T7" fmla="*/ 0 h 876"/>
              <a:gd name="T8" fmla="*/ 773 w 953"/>
              <a:gd name="T9" fmla="*/ 348 h 876"/>
              <a:gd name="T10" fmla="*/ 473 w 953"/>
              <a:gd name="T11" fmla="*/ 87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3" h="876">
                <a:moveTo>
                  <a:pt x="473" y="876"/>
                </a:moveTo>
                <a:lnTo>
                  <a:pt x="0" y="261"/>
                </a:lnTo>
                <a:lnTo>
                  <a:pt x="236" y="0"/>
                </a:lnTo>
                <a:lnTo>
                  <a:pt x="953" y="0"/>
                </a:lnTo>
                <a:lnTo>
                  <a:pt x="773" y="348"/>
                </a:lnTo>
                <a:lnTo>
                  <a:pt x="473" y="8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BD86FA3B-525A-4561-B923-A3A7D194CC59}"/>
              </a:ext>
            </a:extLst>
          </p:cNvPr>
          <p:cNvSpPr>
            <a:spLocks/>
          </p:cNvSpPr>
          <p:nvPr/>
        </p:nvSpPr>
        <p:spPr bwMode="auto">
          <a:xfrm rot="18900000">
            <a:off x="5913353" y="3837845"/>
            <a:ext cx="772284" cy="881111"/>
          </a:xfrm>
          <a:custGeom>
            <a:avLst/>
            <a:gdLst>
              <a:gd name="T0" fmla="*/ 342 w 342"/>
              <a:gd name="T1" fmla="*/ 309 h 390"/>
              <a:gd name="T2" fmla="*/ 112 w 342"/>
              <a:gd name="T3" fmla="*/ 0 h 390"/>
              <a:gd name="T4" fmla="*/ 2 w 342"/>
              <a:gd name="T5" fmla="*/ 198 h 390"/>
              <a:gd name="T6" fmla="*/ 102 w 342"/>
              <a:gd name="T7" fmla="*/ 340 h 390"/>
              <a:gd name="T8" fmla="*/ 252 w 342"/>
              <a:gd name="T9" fmla="*/ 390 h 390"/>
              <a:gd name="T10" fmla="*/ 342 w 342"/>
              <a:gd name="T11" fmla="*/ 3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" h="390">
                <a:moveTo>
                  <a:pt x="342" y="309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0" y="185"/>
                  <a:pt x="2" y="198"/>
                </a:cubicBezTo>
                <a:cubicBezTo>
                  <a:pt x="4" y="211"/>
                  <a:pt x="102" y="340"/>
                  <a:pt x="102" y="340"/>
                </a:cubicBezTo>
                <a:cubicBezTo>
                  <a:pt x="252" y="390"/>
                  <a:pt x="252" y="390"/>
                  <a:pt x="252" y="390"/>
                </a:cubicBezTo>
                <a:lnTo>
                  <a:pt x="342" y="30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60">
            <a:extLst>
              <a:ext uri="{FF2B5EF4-FFF2-40B4-BE49-F238E27FC236}">
                <a16:creationId xmlns:a16="http://schemas.microsoft.com/office/drawing/2014/main" id="{A310C034-527B-4A4C-BE5F-E7B46A63514F}"/>
              </a:ext>
            </a:extLst>
          </p:cNvPr>
          <p:cNvSpPr>
            <a:spLocks/>
          </p:cNvSpPr>
          <p:nvPr/>
        </p:nvSpPr>
        <p:spPr bwMode="auto">
          <a:xfrm rot="18900000">
            <a:off x="6371481" y="3054445"/>
            <a:ext cx="1093034" cy="691141"/>
          </a:xfrm>
          <a:custGeom>
            <a:avLst/>
            <a:gdLst>
              <a:gd name="T0" fmla="*/ 1145 w 1145"/>
              <a:gd name="T1" fmla="*/ 648 h 724"/>
              <a:gd name="T2" fmla="*/ 722 w 1145"/>
              <a:gd name="T3" fmla="*/ 0 h 724"/>
              <a:gd name="T4" fmla="*/ 0 w 1145"/>
              <a:gd name="T5" fmla="*/ 35 h 724"/>
              <a:gd name="T6" fmla="*/ 532 w 1145"/>
              <a:gd name="T7" fmla="*/ 724 h 724"/>
              <a:gd name="T8" fmla="*/ 1145 w 1145"/>
              <a:gd name="T9" fmla="*/ 648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724">
                <a:moveTo>
                  <a:pt x="1145" y="648"/>
                </a:moveTo>
                <a:lnTo>
                  <a:pt x="722" y="0"/>
                </a:lnTo>
                <a:lnTo>
                  <a:pt x="0" y="35"/>
                </a:lnTo>
                <a:lnTo>
                  <a:pt x="532" y="724"/>
                </a:lnTo>
                <a:lnTo>
                  <a:pt x="1145" y="6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61">
            <a:extLst>
              <a:ext uri="{FF2B5EF4-FFF2-40B4-BE49-F238E27FC236}">
                <a16:creationId xmlns:a16="http://schemas.microsoft.com/office/drawing/2014/main" id="{236389C2-EF76-4660-B540-A6C0A7ED9C0E}"/>
              </a:ext>
            </a:extLst>
          </p:cNvPr>
          <p:cNvSpPr>
            <a:spLocks/>
          </p:cNvSpPr>
          <p:nvPr/>
        </p:nvSpPr>
        <p:spPr bwMode="auto">
          <a:xfrm rot="18900000">
            <a:off x="6229613" y="2932233"/>
            <a:ext cx="822878" cy="628137"/>
          </a:xfrm>
          <a:custGeom>
            <a:avLst/>
            <a:gdLst>
              <a:gd name="T0" fmla="*/ 177 w 364"/>
              <a:gd name="T1" fmla="*/ 278 h 278"/>
              <a:gd name="T2" fmla="*/ 0 w 364"/>
              <a:gd name="T3" fmla="*/ 22 h 278"/>
              <a:gd name="T4" fmla="*/ 163 w 364"/>
              <a:gd name="T5" fmla="*/ 0 h 278"/>
              <a:gd name="T6" fmla="*/ 344 w 364"/>
              <a:gd name="T7" fmla="*/ 71 h 278"/>
              <a:gd name="T8" fmla="*/ 357 w 364"/>
              <a:gd name="T9" fmla="*/ 198 h 278"/>
              <a:gd name="T10" fmla="*/ 177 w 364"/>
              <a:gd name="T11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278">
                <a:moveTo>
                  <a:pt x="177" y="278"/>
                </a:moveTo>
                <a:cubicBezTo>
                  <a:pt x="0" y="22"/>
                  <a:pt x="0" y="22"/>
                  <a:pt x="0" y="22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42" y="60"/>
                  <a:pt x="344" y="71"/>
                </a:cubicBezTo>
                <a:cubicBezTo>
                  <a:pt x="345" y="82"/>
                  <a:pt x="364" y="190"/>
                  <a:pt x="357" y="198"/>
                </a:cubicBezTo>
                <a:cubicBezTo>
                  <a:pt x="349" y="205"/>
                  <a:pt x="177" y="278"/>
                  <a:pt x="177" y="27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62">
            <a:extLst>
              <a:ext uri="{FF2B5EF4-FFF2-40B4-BE49-F238E27FC236}">
                <a16:creationId xmlns:a16="http://schemas.microsoft.com/office/drawing/2014/main" id="{D23F40F8-1CEE-43B3-92A3-EF750AA5AEAA}"/>
              </a:ext>
            </a:extLst>
          </p:cNvPr>
          <p:cNvSpPr>
            <a:spLocks/>
          </p:cNvSpPr>
          <p:nvPr/>
        </p:nvSpPr>
        <p:spPr bwMode="auto">
          <a:xfrm rot="18900000">
            <a:off x="6037595" y="3322738"/>
            <a:ext cx="1084443" cy="1018575"/>
          </a:xfrm>
          <a:custGeom>
            <a:avLst/>
            <a:gdLst>
              <a:gd name="T0" fmla="*/ 480 w 480"/>
              <a:gd name="T1" fmla="*/ 205 h 451"/>
              <a:gd name="T2" fmla="*/ 334 w 480"/>
              <a:gd name="T3" fmla="*/ 0 h 451"/>
              <a:gd name="T4" fmla="*/ 143 w 480"/>
              <a:gd name="T5" fmla="*/ 47 h 451"/>
              <a:gd name="T6" fmla="*/ 0 w 480"/>
              <a:gd name="T7" fmla="*/ 235 h 451"/>
              <a:gd name="T8" fmla="*/ 122 w 480"/>
              <a:gd name="T9" fmla="*/ 451 h 451"/>
              <a:gd name="T10" fmla="*/ 480 w 480"/>
              <a:gd name="T11" fmla="*/ 20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451">
                <a:moveTo>
                  <a:pt x="480" y="205"/>
                </a:moveTo>
                <a:cubicBezTo>
                  <a:pt x="334" y="0"/>
                  <a:pt x="334" y="0"/>
                  <a:pt x="334" y="0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43" y="47"/>
                  <a:pt x="0" y="226"/>
                  <a:pt x="0" y="235"/>
                </a:cubicBezTo>
                <a:cubicBezTo>
                  <a:pt x="0" y="245"/>
                  <a:pt x="122" y="451"/>
                  <a:pt x="122" y="451"/>
                </a:cubicBezTo>
                <a:lnTo>
                  <a:pt x="480" y="20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F8A18C47-7CB9-42CC-89EA-3CC65E729ED6}"/>
              </a:ext>
            </a:extLst>
          </p:cNvPr>
          <p:cNvSpPr>
            <a:spLocks/>
          </p:cNvSpPr>
          <p:nvPr/>
        </p:nvSpPr>
        <p:spPr bwMode="auto">
          <a:xfrm rot="18900000">
            <a:off x="4461367" y="2638026"/>
            <a:ext cx="1355553" cy="3402249"/>
          </a:xfrm>
          <a:custGeom>
            <a:avLst/>
            <a:gdLst>
              <a:gd name="T0" fmla="*/ 121 w 600"/>
              <a:gd name="T1" fmla="*/ 0 h 1506"/>
              <a:gd name="T2" fmla="*/ 0 w 600"/>
              <a:gd name="T3" fmla="*/ 438 h 1506"/>
              <a:gd name="T4" fmla="*/ 118 w 600"/>
              <a:gd name="T5" fmla="*/ 618 h 1506"/>
              <a:gd name="T6" fmla="*/ 119 w 600"/>
              <a:gd name="T7" fmla="*/ 615 h 1506"/>
              <a:gd name="T8" fmla="*/ 120 w 600"/>
              <a:gd name="T9" fmla="*/ 612 h 1506"/>
              <a:gd name="T10" fmla="*/ 121 w 600"/>
              <a:gd name="T11" fmla="*/ 610 h 1506"/>
              <a:gd name="T12" fmla="*/ 121 w 600"/>
              <a:gd name="T13" fmla="*/ 607 h 1506"/>
              <a:gd name="T14" fmla="*/ 151 w 600"/>
              <a:gd name="T15" fmla="*/ 544 h 1506"/>
              <a:gd name="T16" fmla="*/ 190 w 600"/>
              <a:gd name="T17" fmla="*/ 514 h 1506"/>
              <a:gd name="T18" fmla="*/ 235 w 600"/>
              <a:gd name="T19" fmla="*/ 519 h 1506"/>
              <a:gd name="T20" fmla="*/ 280 w 600"/>
              <a:gd name="T21" fmla="*/ 561 h 1506"/>
              <a:gd name="T22" fmla="*/ 316 w 600"/>
              <a:gd name="T23" fmla="*/ 636 h 1506"/>
              <a:gd name="T24" fmla="*/ 336 w 600"/>
              <a:gd name="T25" fmla="*/ 728 h 1506"/>
              <a:gd name="T26" fmla="*/ 339 w 600"/>
              <a:gd name="T27" fmla="*/ 824 h 1506"/>
              <a:gd name="T28" fmla="*/ 322 w 600"/>
              <a:gd name="T29" fmla="*/ 912 h 1506"/>
              <a:gd name="T30" fmla="*/ 290 w 600"/>
              <a:gd name="T31" fmla="*/ 973 h 1506"/>
              <a:gd name="T32" fmla="*/ 249 w 600"/>
              <a:gd name="T33" fmla="*/ 998 h 1506"/>
              <a:gd name="T34" fmla="*/ 204 w 600"/>
              <a:gd name="T35" fmla="*/ 987 h 1506"/>
              <a:gd name="T36" fmla="*/ 162 w 600"/>
              <a:gd name="T37" fmla="*/ 942 h 1506"/>
              <a:gd name="T38" fmla="*/ 160 w 600"/>
              <a:gd name="T39" fmla="*/ 939 h 1506"/>
              <a:gd name="T40" fmla="*/ 158 w 600"/>
              <a:gd name="T41" fmla="*/ 936 h 1506"/>
              <a:gd name="T42" fmla="*/ 157 w 600"/>
              <a:gd name="T43" fmla="*/ 933 h 1506"/>
              <a:gd name="T44" fmla="*/ 155 w 600"/>
              <a:gd name="T45" fmla="*/ 930 h 1506"/>
              <a:gd name="T46" fmla="*/ 88 w 600"/>
              <a:gd name="T47" fmla="*/ 1148 h 1506"/>
              <a:gd name="T48" fmla="*/ 303 w 600"/>
              <a:gd name="T49" fmla="*/ 1506 h 1506"/>
              <a:gd name="T50" fmla="*/ 600 w 600"/>
              <a:gd name="T51" fmla="*/ 655 h 1506"/>
              <a:gd name="T52" fmla="*/ 121 w 600"/>
              <a:gd name="T53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1506">
                <a:moveTo>
                  <a:pt x="121" y="0"/>
                </a:moveTo>
                <a:cubicBezTo>
                  <a:pt x="0" y="438"/>
                  <a:pt x="0" y="438"/>
                  <a:pt x="0" y="438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119" y="617"/>
                  <a:pt x="119" y="616"/>
                  <a:pt x="119" y="615"/>
                </a:cubicBezTo>
                <a:cubicBezTo>
                  <a:pt x="119" y="614"/>
                  <a:pt x="120" y="613"/>
                  <a:pt x="120" y="612"/>
                </a:cubicBezTo>
                <a:cubicBezTo>
                  <a:pt x="120" y="612"/>
                  <a:pt x="120" y="611"/>
                  <a:pt x="121" y="610"/>
                </a:cubicBezTo>
                <a:cubicBezTo>
                  <a:pt x="121" y="609"/>
                  <a:pt x="121" y="608"/>
                  <a:pt x="121" y="607"/>
                </a:cubicBezTo>
                <a:cubicBezTo>
                  <a:pt x="129" y="581"/>
                  <a:pt x="139" y="560"/>
                  <a:pt x="151" y="544"/>
                </a:cubicBezTo>
                <a:cubicBezTo>
                  <a:pt x="163" y="529"/>
                  <a:pt x="176" y="518"/>
                  <a:pt x="190" y="514"/>
                </a:cubicBezTo>
                <a:cubicBezTo>
                  <a:pt x="205" y="510"/>
                  <a:pt x="220" y="511"/>
                  <a:pt x="235" y="519"/>
                </a:cubicBezTo>
                <a:cubicBezTo>
                  <a:pt x="250" y="527"/>
                  <a:pt x="266" y="541"/>
                  <a:pt x="280" y="561"/>
                </a:cubicBezTo>
                <a:cubicBezTo>
                  <a:pt x="294" y="582"/>
                  <a:pt x="306" y="608"/>
                  <a:pt x="316" y="636"/>
                </a:cubicBezTo>
                <a:cubicBezTo>
                  <a:pt x="325" y="665"/>
                  <a:pt x="332" y="696"/>
                  <a:pt x="336" y="728"/>
                </a:cubicBezTo>
                <a:cubicBezTo>
                  <a:pt x="340" y="760"/>
                  <a:pt x="341" y="793"/>
                  <a:pt x="339" y="824"/>
                </a:cubicBezTo>
                <a:cubicBezTo>
                  <a:pt x="336" y="855"/>
                  <a:pt x="331" y="885"/>
                  <a:pt x="322" y="912"/>
                </a:cubicBezTo>
                <a:cubicBezTo>
                  <a:pt x="314" y="938"/>
                  <a:pt x="303" y="958"/>
                  <a:pt x="290" y="973"/>
                </a:cubicBezTo>
                <a:cubicBezTo>
                  <a:pt x="277" y="987"/>
                  <a:pt x="263" y="996"/>
                  <a:pt x="249" y="998"/>
                </a:cubicBezTo>
                <a:cubicBezTo>
                  <a:pt x="234" y="1000"/>
                  <a:pt x="219" y="997"/>
                  <a:pt x="204" y="987"/>
                </a:cubicBezTo>
                <a:cubicBezTo>
                  <a:pt x="189" y="978"/>
                  <a:pt x="175" y="963"/>
                  <a:pt x="162" y="942"/>
                </a:cubicBezTo>
                <a:cubicBezTo>
                  <a:pt x="161" y="941"/>
                  <a:pt x="160" y="940"/>
                  <a:pt x="160" y="939"/>
                </a:cubicBezTo>
                <a:cubicBezTo>
                  <a:pt x="159" y="938"/>
                  <a:pt x="159" y="937"/>
                  <a:pt x="158" y="936"/>
                </a:cubicBezTo>
                <a:cubicBezTo>
                  <a:pt x="158" y="935"/>
                  <a:pt x="157" y="934"/>
                  <a:pt x="157" y="933"/>
                </a:cubicBezTo>
                <a:cubicBezTo>
                  <a:pt x="156" y="932"/>
                  <a:pt x="155" y="931"/>
                  <a:pt x="155" y="930"/>
                </a:cubicBezTo>
                <a:cubicBezTo>
                  <a:pt x="88" y="1148"/>
                  <a:pt x="88" y="1148"/>
                  <a:pt x="88" y="1148"/>
                </a:cubicBezTo>
                <a:cubicBezTo>
                  <a:pt x="303" y="1506"/>
                  <a:pt x="303" y="1506"/>
                  <a:pt x="303" y="1506"/>
                </a:cubicBezTo>
                <a:cubicBezTo>
                  <a:pt x="600" y="655"/>
                  <a:pt x="600" y="655"/>
                  <a:pt x="600" y="655"/>
                </a:cubicBezTo>
                <a:cubicBezTo>
                  <a:pt x="121" y="0"/>
                  <a:pt x="121" y="0"/>
                  <a:pt x="121" y="0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3CD8B027-C9F0-43D6-8817-A4B7F54E87BD}"/>
              </a:ext>
            </a:extLst>
          </p:cNvPr>
          <p:cNvSpPr>
            <a:spLocks/>
          </p:cNvSpPr>
          <p:nvPr/>
        </p:nvSpPr>
        <p:spPr bwMode="auto">
          <a:xfrm rot="18900000">
            <a:off x="4300438" y="4129381"/>
            <a:ext cx="978481" cy="1513065"/>
          </a:xfrm>
          <a:custGeom>
            <a:avLst/>
            <a:gdLst>
              <a:gd name="T0" fmla="*/ 101 w 433"/>
              <a:gd name="T1" fmla="*/ 0 h 670"/>
              <a:gd name="T2" fmla="*/ 220 w 433"/>
              <a:gd name="T3" fmla="*/ 182 h 670"/>
              <a:gd name="T4" fmla="*/ 232 w 433"/>
              <a:gd name="T5" fmla="*/ 200 h 670"/>
              <a:gd name="T6" fmla="*/ 233 w 433"/>
              <a:gd name="T7" fmla="*/ 193 h 670"/>
              <a:gd name="T8" fmla="*/ 234 w 433"/>
              <a:gd name="T9" fmla="*/ 187 h 670"/>
              <a:gd name="T10" fmla="*/ 235 w 433"/>
              <a:gd name="T11" fmla="*/ 181 h 670"/>
              <a:gd name="T12" fmla="*/ 237 w 433"/>
              <a:gd name="T13" fmla="*/ 175 h 670"/>
              <a:gd name="T14" fmla="*/ 237 w 433"/>
              <a:gd name="T15" fmla="*/ 172 h 670"/>
              <a:gd name="T16" fmla="*/ 238 w 433"/>
              <a:gd name="T17" fmla="*/ 170 h 670"/>
              <a:gd name="T18" fmla="*/ 239 w 433"/>
              <a:gd name="T19" fmla="*/ 167 h 670"/>
              <a:gd name="T20" fmla="*/ 240 w 433"/>
              <a:gd name="T21" fmla="*/ 164 h 670"/>
              <a:gd name="T22" fmla="*/ 266 w 433"/>
              <a:gd name="T23" fmla="*/ 109 h 670"/>
              <a:gd name="T24" fmla="*/ 301 w 433"/>
              <a:gd name="T25" fmla="*/ 82 h 670"/>
              <a:gd name="T26" fmla="*/ 340 w 433"/>
              <a:gd name="T27" fmla="*/ 87 h 670"/>
              <a:gd name="T28" fmla="*/ 380 w 433"/>
              <a:gd name="T29" fmla="*/ 125 h 670"/>
              <a:gd name="T30" fmla="*/ 411 w 433"/>
              <a:gd name="T31" fmla="*/ 191 h 670"/>
              <a:gd name="T32" fmla="*/ 429 w 433"/>
              <a:gd name="T33" fmla="*/ 271 h 670"/>
              <a:gd name="T34" fmla="*/ 431 w 433"/>
              <a:gd name="T35" fmla="*/ 356 h 670"/>
              <a:gd name="T36" fmla="*/ 417 w 433"/>
              <a:gd name="T37" fmla="*/ 433 h 670"/>
              <a:gd name="T38" fmla="*/ 389 w 433"/>
              <a:gd name="T39" fmla="*/ 487 h 670"/>
              <a:gd name="T40" fmla="*/ 352 w 433"/>
              <a:gd name="T41" fmla="*/ 509 h 670"/>
              <a:gd name="T42" fmla="*/ 313 w 433"/>
              <a:gd name="T43" fmla="*/ 500 h 670"/>
              <a:gd name="T44" fmla="*/ 275 w 433"/>
              <a:gd name="T45" fmla="*/ 460 h 670"/>
              <a:gd name="T46" fmla="*/ 274 w 433"/>
              <a:gd name="T47" fmla="*/ 457 h 670"/>
              <a:gd name="T48" fmla="*/ 272 w 433"/>
              <a:gd name="T49" fmla="*/ 455 h 670"/>
              <a:gd name="T50" fmla="*/ 270 w 433"/>
              <a:gd name="T51" fmla="*/ 452 h 670"/>
              <a:gd name="T52" fmla="*/ 269 w 433"/>
              <a:gd name="T53" fmla="*/ 449 h 670"/>
              <a:gd name="T54" fmla="*/ 266 w 433"/>
              <a:gd name="T55" fmla="*/ 444 h 670"/>
              <a:gd name="T56" fmla="*/ 263 w 433"/>
              <a:gd name="T57" fmla="*/ 438 h 670"/>
              <a:gd name="T58" fmla="*/ 261 w 433"/>
              <a:gd name="T59" fmla="*/ 433 h 670"/>
              <a:gd name="T60" fmla="*/ 258 w 433"/>
              <a:gd name="T61" fmla="*/ 428 h 670"/>
              <a:gd name="T62" fmla="*/ 251 w 433"/>
              <a:gd name="T63" fmla="*/ 450 h 670"/>
              <a:gd name="T64" fmla="*/ 184 w 433"/>
              <a:gd name="T65" fmla="*/ 670 h 670"/>
              <a:gd name="T66" fmla="*/ 0 w 433"/>
              <a:gd name="T67" fmla="*/ 364 h 670"/>
              <a:gd name="T68" fmla="*/ 101 w 433"/>
              <a:gd name="T6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3" h="670">
                <a:moveTo>
                  <a:pt x="101" y="0"/>
                </a:moveTo>
                <a:cubicBezTo>
                  <a:pt x="220" y="182"/>
                  <a:pt x="220" y="182"/>
                  <a:pt x="220" y="182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198"/>
                  <a:pt x="232" y="196"/>
                  <a:pt x="233" y="193"/>
                </a:cubicBezTo>
                <a:cubicBezTo>
                  <a:pt x="233" y="191"/>
                  <a:pt x="233" y="189"/>
                  <a:pt x="234" y="187"/>
                </a:cubicBezTo>
                <a:cubicBezTo>
                  <a:pt x="234" y="185"/>
                  <a:pt x="235" y="183"/>
                  <a:pt x="235" y="181"/>
                </a:cubicBezTo>
                <a:cubicBezTo>
                  <a:pt x="236" y="179"/>
                  <a:pt x="236" y="177"/>
                  <a:pt x="237" y="175"/>
                </a:cubicBezTo>
                <a:cubicBezTo>
                  <a:pt x="237" y="174"/>
                  <a:pt x="237" y="173"/>
                  <a:pt x="237" y="172"/>
                </a:cubicBezTo>
                <a:cubicBezTo>
                  <a:pt x="238" y="171"/>
                  <a:pt x="238" y="171"/>
                  <a:pt x="238" y="170"/>
                </a:cubicBezTo>
                <a:cubicBezTo>
                  <a:pt x="238" y="169"/>
                  <a:pt x="239" y="168"/>
                  <a:pt x="239" y="167"/>
                </a:cubicBezTo>
                <a:cubicBezTo>
                  <a:pt x="239" y="166"/>
                  <a:pt x="239" y="165"/>
                  <a:pt x="240" y="164"/>
                </a:cubicBezTo>
                <a:cubicBezTo>
                  <a:pt x="247" y="141"/>
                  <a:pt x="255" y="122"/>
                  <a:pt x="266" y="109"/>
                </a:cubicBezTo>
                <a:cubicBezTo>
                  <a:pt x="276" y="95"/>
                  <a:pt x="288" y="86"/>
                  <a:pt x="301" y="82"/>
                </a:cubicBezTo>
                <a:cubicBezTo>
                  <a:pt x="313" y="79"/>
                  <a:pt x="327" y="80"/>
                  <a:pt x="340" y="87"/>
                </a:cubicBezTo>
                <a:cubicBezTo>
                  <a:pt x="354" y="94"/>
                  <a:pt x="367" y="106"/>
                  <a:pt x="380" y="125"/>
                </a:cubicBezTo>
                <a:cubicBezTo>
                  <a:pt x="392" y="143"/>
                  <a:pt x="403" y="166"/>
                  <a:pt x="411" y="191"/>
                </a:cubicBezTo>
                <a:cubicBezTo>
                  <a:pt x="419" y="216"/>
                  <a:pt x="425" y="243"/>
                  <a:pt x="429" y="271"/>
                </a:cubicBezTo>
                <a:cubicBezTo>
                  <a:pt x="432" y="299"/>
                  <a:pt x="433" y="328"/>
                  <a:pt x="431" y="356"/>
                </a:cubicBezTo>
                <a:cubicBezTo>
                  <a:pt x="429" y="383"/>
                  <a:pt x="425" y="409"/>
                  <a:pt x="417" y="433"/>
                </a:cubicBezTo>
                <a:cubicBezTo>
                  <a:pt x="409" y="456"/>
                  <a:pt x="400" y="474"/>
                  <a:pt x="389" y="487"/>
                </a:cubicBezTo>
                <a:cubicBezTo>
                  <a:pt x="378" y="500"/>
                  <a:pt x="365" y="507"/>
                  <a:pt x="352" y="509"/>
                </a:cubicBezTo>
                <a:cubicBezTo>
                  <a:pt x="339" y="512"/>
                  <a:pt x="326" y="509"/>
                  <a:pt x="313" y="500"/>
                </a:cubicBezTo>
                <a:cubicBezTo>
                  <a:pt x="300" y="492"/>
                  <a:pt x="287" y="479"/>
                  <a:pt x="275" y="460"/>
                </a:cubicBezTo>
                <a:cubicBezTo>
                  <a:pt x="275" y="459"/>
                  <a:pt x="274" y="458"/>
                  <a:pt x="274" y="457"/>
                </a:cubicBezTo>
                <a:cubicBezTo>
                  <a:pt x="273" y="456"/>
                  <a:pt x="272" y="455"/>
                  <a:pt x="272" y="455"/>
                </a:cubicBezTo>
                <a:cubicBezTo>
                  <a:pt x="271" y="454"/>
                  <a:pt x="271" y="453"/>
                  <a:pt x="270" y="452"/>
                </a:cubicBezTo>
                <a:cubicBezTo>
                  <a:pt x="270" y="451"/>
                  <a:pt x="269" y="450"/>
                  <a:pt x="269" y="449"/>
                </a:cubicBezTo>
                <a:cubicBezTo>
                  <a:pt x="268" y="447"/>
                  <a:pt x="267" y="445"/>
                  <a:pt x="266" y="444"/>
                </a:cubicBezTo>
                <a:cubicBezTo>
                  <a:pt x="265" y="442"/>
                  <a:pt x="264" y="440"/>
                  <a:pt x="263" y="438"/>
                </a:cubicBezTo>
                <a:cubicBezTo>
                  <a:pt x="262" y="437"/>
                  <a:pt x="261" y="435"/>
                  <a:pt x="261" y="433"/>
                </a:cubicBezTo>
                <a:cubicBezTo>
                  <a:pt x="260" y="431"/>
                  <a:pt x="259" y="429"/>
                  <a:pt x="258" y="428"/>
                </a:cubicBezTo>
                <a:cubicBezTo>
                  <a:pt x="251" y="450"/>
                  <a:pt x="251" y="450"/>
                  <a:pt x="251" y="450"/>
                </a:cubicBezTo>
                <a:cubicBezTo>
                  <a:pt x="184" y="670"/>
                  <a:pt x="184" y="670"/>
                  <a:pt x="184" y="670"/>
                </a:cubicBezTo>
                <a:cubicBezTo>
                  <a:pt x="0" y="364"/>
                  <a:pt x="0" y="364"/>
                  <a:pt x="0" y="364"/>
                </a:cubicBez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66">
            <a:extLst>
              <a:ext uri="{FF2B5EF4-FFF2-40B4-BE49-F238E27FC236}">
                <a16:creationId xmlns:a16="http://schemas.microsoft.com/office/drawing/2014/main" id="{39D490EA-4779-4C79-939B-81B485B24032}"/>
              </a:ext>
            </a:extLst>
          </p:cNvPr>
          <p:cNvSpPr>
            <a:spLocks/>
          </p:cNvSpPr>
          <p:nvPr/>
        </p:nvSpPr>
        <p:spPr bwMode="auto">
          <a:xfrm rot="18900000">
            <a:off x="3703045" y="2099219"/>
            <a:ext cx="3171231" cy="1497791"/>
          </a:xfrm>
          <a:custGeom>
            <a:avLst/>
            <a:gdLst>
              <a:gd name="T0" fmla="*/ 455 w 1404"/>
              <a:gd name="T1" fmla="*/ 0 h 663"/>
              <a:gd name="T2" fmla="*/ 0 w 1404"/>
              <a:gd name="T3" fmla="*/ 8 h 663"/>
              <a:gd name="T4" fmla="*/ 479 w 1404"/>
              <a:gd name="T5" fmla="*/ 663 h 663"/>
              <a:gd name="T6" fmla="*/ 1404 w 1404"/>
              <a:gd name="T7" fmla="*/ 587 h 663"/>
              <a:gd name="T8" fmla="*/ 1120 w 1404"/>
              <a:gd name="T9" fmla="*/ 269 h 663"/>
              <a:gd name="T10" fmla="*/ 876 w 1404"/>
              <a:gd name="T11" fmla="*/ 280 h 663"/>
              <a:gd name="T12" fmla="*/ 877 w 1404"/>
              <a:gd name="T13" fmla="*/ 282 h 663"/>
              <a:gd name="T14" fmla="*/ 879 w 1404"/>
              <a:gd name="T15" fmla="*/ 284 h 663"/>
              <a:gd name="T16" fmla="*/ 881 w 1404"/>
              <a:gd name="T17" fmla="*/ 286 h 663"/>
              <a:gd name="T18" fmla="*/ 883 w 1404"/>
              <a:gd name="T19" fmla="*/ 289 h 663"/>
              <a:gd name="T20" fmla="*/ 913 w 1404"/>
              <a:gd name="T21" fmla="*/ 344 h 663"/>
              <a:gd name="T22" fmla="*/ 909 w 1404"/>
              <a:gd name="T23" fmla="*/ 391 h 663"/>
              <a:gd name="T24" fmla="*/ 871 w 1404"/>
              <a:gd name="T25" fmla="*/ 426 h 663"/>
              <a:gd name="T26" fmla="*/ 801 w 1404"/>
              <a:gd name="T27" fmla="*/ 443 h 663"/>
              <a:gd name="T28" fmla="*/ 710 w 1404"/>
              <a:gd name="T29" fmla="*/ 436 h 663"/>
              <a:gd name="T30" fmla="*/ 618 w 1404"/>
              <a:gd name="T31" fmla="*/ 408 h 663"/>
              <a:gd name="T32" fmla="*/ 536 w 1404"/>
              <a:gd name="T33" fmla="*/ 364 h 663"/>
              <a:gd name="T34" fmla="*/ 475 w 1404"/>
              <a:gd name="T35" fmla="*/ 308 h 663"/>
              <a:gd name="T36" fmla="*/ 448 w 1404"/>
              <a:gd name="T37" fmla="*/ 251 h 663"/>
              <a:gd name="T38" fmla="*/ 458 w 1404"/>
              <a:gd name="T39" fmla="*/ 205 h 663"/>
              <a:gd name="T40" fmla="*/ 500 w 1404"/>
              <a:gd name="T41" fmla="*/ 173 h 663"/>
              <a:gd name="T42" fmla="*/ 571 w 1404"/>
              <a:gd name="T43" fmla="*/ 160 h 663"/>
              <a:gd name="T44" fmla="*/ 574 w 1404"/>
              <a:gd name="T45" fmla="*/ 160 h 663"/>
              <a:gd name="T46" fmla="*/ 578 w 1404"/>
              <a:gd name="T47" fmla="*/ 160 h 663"/>
              <a:gd name="T48" fmla="*/ 582 w 1404"/>
              <a:gd name="T49" fmla="*/ 160 h 663"/>
              <a:gd name="T50" fmla="*/ 585 w 1404"/>
              <a:gd name="T51" fmla="*/ 160 h 663"/>
              <a:gd name="T52" fmla="*/ 455 w 1404"/>
              <a:gd name="T53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04" h="663">
                <a:moveTo>
                  <a:pt x="455" y="0"/>
                </a:moveTo>
                <a:cubicBezTo>
                  <a:pt x="0" y="8"/>
                  <a:pt x="0" y="8"/>
                  <a:pt x="0" y="8"/>
                </a:cubicBezTo>
                <a:cubicBezTo>
                  <a:pt x="479" y="663"/>
                  <a:pt x="479" y="663"/>
                  <a:pt x="479" y="663"/>
                </a:cubicBezTo>
                <a:cubicBezTo>
                  <a:pt x="1404" y="587"/>
                  <a:pt x="1404" y="587"/>
                  <a:pt x="1404" y="587"/>
                </a:cubicBezTo>
                <a:cubicBezTo>
                  <a:pt x="1120" y="269"/>
                  <a:pt x="1120" y="269"/>
                  <a:pt x="1120" y="269"/>
                </a:cubicBezTo>
                <a:cubicBezTo>
                  <a:pt x="876" y="280"/>
                  <a:pt x="876" y="280"/>
                  <a:pt x="876" y="280"/>
                </a:cubicBezTo>
                <a:cubicBezTo>
                  <a:pt x="876" y="281"/>
                  <a:pt x="877" y="282"/>
                  <a:pt x="877" y="282"/>
                </a:cubicBezTo>
                <a:cubicBezTo>
                  <a:pt x="878" y="283"/>
                  <a:pt x="879" y="284"/>
                  <a:pt x="879" y="284"/>
                </a:cubicBezTo>
                <a:cubicBezTo>
                  <a:pt x="880" y="285"/>
                  <a:pt x="881" y="286"/>
                  <a:pt x="881" y="286"/>
                </a:cubicBezTo>
                <a:cubicBezTo>
                  <a:pt x="882" y="287"/>
                  <a:pt x="882" y="288"/>
                  <a:pt x="883" y="289"/>
                </a:cubicBezTo>
                <a:cubicBezTo>
                  <a:pt x="899" y="308"/>
                  <a:pt x="909" y="326"/>
                  <a:pt x="913" y="344"/>
                </a:cubicBezTo>
                <a:cubicBezTo>
                  <a:pt x="918" y="361"/>
                  <a:pt x="916" y="377"/>
                  <a:pt x="909" y="391"/>
                </a:cubicBezTo>
                <a:cubicBezTo>
                  <a:pt x="902" y="405"/>
                  <a:pt x="889" y="417"/>
                  <a:pt x="871" y="426"/>
                </a:cubicBezTo>
                <a:cubicBezTo>
                  <a:pt x="853" y="435"/>
                  <a:pt x="829" y="441"/>
                  <a:pt x="801" y="443"/>
                </a:cubicBezTo>
                <a:cubicBezTo>
                  <a:pt x="772" y="445"/>
                  <a:pt x="741" y="442"/>
                  <a:pt x="710" y="436"/>
                </a:cubicBezTo>
                <a:cubicBezTo>
                  <a:pt x="679" y="430"/>
                  <a:pt x="648" y="420"/>
                  <a:pt x="618" y="408"/>
                </a:cubicBezTo>
                <a:cubicBezTo>
                  <a:pt x="588" y="396"/>
                  <a:pt x="560" y="381"/>
                  <a:pt x="536" y="364"/>
                </a:cubicBezTo>
                <a:cubicBezTo>
                  <a:pt x="511" y="347"/>
                  <a:pt x="490" y="328"/>
                  <a:pt x="475" y="308"/>
                </a:cubicBezTo>
                <a:cubicBezTo>
                  <a:pt x="459" y="288"/>
                  <a:pt x="451" y="269"/>
                  <a:pt x="448" y="251"/>
                </a:cubicBezTo>
                <a:cubicBezTo>
                  <a:pt x="446" y="234"/>
                  <a:pt x="449" y="219"/>
                  <a:pt x="458" y="205"/>
                </a:cubicBezTo>
                <a:cubicBezTo>
                  <a:pt x="467" y="192"/>
                  <a:pt x="481" y="181"/>
                  <a:pt x="500" y="173"/>
                </a:cubicBezTo>
                <a:cubicBezTo>
                  <a:pt x="519" y="166"/>
                  <a:pt x="543" y="161"/>
                  <a:pt x="571" y="160"/>
                </a:cubicBezTo>
                <a:cubicBezTo>
                  <a:pt x="572" y="160"/>
                  <a:pt x="573" y="160"/>
                  <a:pt x="574" y="160"/>
                </a:cubicBezTo>
                <a:cubicBezTo>
                  <a:pt x="576" y="160"/>
                  <a:pt x="577" y="160"/>
                  <a:pt x="578" y="160"/>
                </a:cubicBezTo>
                <a:cubicBezTo>
                  <a:pt x="579" y="160"/>
                  <a:pt x="580" y="160"/>
                  <a:pt x="582" y="160"/>
                </a:cubicBezTo>
                <a:cubicBezTo>
                  <a:pt x="583" y="160"/>
                  <a:pt x="584" y="160"/>
                  <a:pt x="585" y="160"/>
                </a:cubicBezTo>
                <a:cubicBezTo>
                  <a:pt x="455" y="0"/>
                  <a:pt x="455" y="0"/>
                  <a:pt x="455" y="0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" name="Freeform 67">
            <a:extLst>
              <a:ext uri="{FF2B5EF4-FFF2-40B4-BE49-F238E27FC236}">
                <a16:creationId xmlns:a16="http://schemas.microsoft.com/office/drawing/2014/main" id="{5FD68088-ADB6-4155-9698-99A7AEDAB509}"/>
              </a:ext>
            </a:extLst>
          </p:cNvPr>
          <p:cNvSpPr>
            <a:spLocks/>
          </p:cNvSpPr>
          <p:nvPr/>
        </p:nvSpPr>
        <p:spPr bwMode="auto">
          <a:xfrm rot="18900000">
            <a:off x="4436208" y="1820999"/>
            <a:ext cx="1425240" cy="980390"/>
          </a:xfrm>
          <a:custGeom>
            <a:avLst/>
            <a:gdLst>
              <a:gd name="T0" fmla="*/ 399 w 631"/>
              <a:gd name="T1" fmla="*/ 0 h 434"/>
              <a:gd name="T2" fmla="*/ 4 w 631"/>
              <a:gd name="T3" fmla="*/ 7 h 434"/>
              <a:gd name="T4" fmla="*/ 137 w 631"/>
              <a:gd name="T5" fmla="*/ 168 h 434"/>
              <a:gd name="T6" fmla="*/ 150 w 631"/>
              <a:gd name="T7" fmla="*/ 184 h 434"/>
              <a:gd name="T8" fmla="*/ 143 w 631"/>
              <a:gd name="T9" fmla="*/ 184 h 434"/>
              <a:gd name="T10" fmla="*/ 137 w 631"/>
              <a:gd name="T11" fmla="*/ 183 h 434"/>
              <a:gd name="T12" fmla="*/ 131 w 631"/>
              <a:gd name="T13" fmla="*/ 183 h 434"/>
              <a:gd name="T14" fmla="*/ 124 w 631"/>
              <a:gd name="T15" fmla="*/ 183 h 434"/>
              <a:gd name="T16" fmla="*/ 121 w 631"/>
              <a:gd name="T17" fmla="*/ 183 h 434"/>
              <a:gd name="T18" fmla="*/ 117 w 631"/>
              <a:gd name="T19" fmla="*/ 183 h 434"/>
              <a:gd name="T20" fmla="*/ 113 w 631"/>
              <a:gd name="T21" fmla="*/ 183 h 434"/>
              <a:gd name="T22" fmla="*/ 110 w 631"/>
              <a:gd name="T23" fmla="*/ 183 h 434"/>
              <a:gd name="T24" fmla="*/ 48 w 631"/>
              <a:gd name="T25" fmla="*/ 195 h 434"/>
              <a:gd name="T26" fmla="*/ 11 w 631"/>
              <a:gd name="T27" fmla="*/ 223 h 434"/>
              <a:gd name="T28" fmla="*/ 2 w 631"/>
              <a:gd name="T29" fmla="*/ 264 h 434"/>
              <a:gd name="T30" fmla="*/ 26 w 631"/>
              <a:gd name="T31" fmla="*/ 314 h 434"/>
              <a:gd name="T32" fmla="*/ 79 w 631"/>
              <a:gd name="T33" fmla="*/ 363 h 434"/>
              <a:gd name="T34" fmla="*/ 152 w 631"/>
              <a:gd name="T35" fmla="*/ 402 h 434"/>
              <a:gd name="T36" fmla="*/ 233 w 631"/>
              <a:gd name="T37" fmla="*/ 426 h 434"/>
              <a:gd name="T38" fmla="*/ 313 w 631"/>
              <a:gd name="T39" fmla="*/ 432 h 434"/>
              <a:gd name="T40" fmla="*/ 375 w 631"/>
              <a:gd name="T41" fmla="*/ 418 h 434"/>
              <a:gd name="T42" fmla="*/ 408 w 631"/>
              <a:gd name="T43" fmla="*/ 387 h 434"/>
              <a:gd name="T44" fmla="*/ 413 w 631"/>
              <a:gd name="T45" fmla="*/ 345 h 434"/>
              <a:gd name="T46" fmla="*/ 386 w 631"/>
              <a:gd name="T47" fmla="*/ 297 h 434"/>
              <a:gd name="T48" fmla="*/ 384 w 631"/>
              <a:gd name="T49" fmla="*/ 295 h 434"/>
              <a:gd name="T50" fmla="*/ 382 w 631"/>
              <a:gd name="T51" fmla="*/ 293 h 434"/>
              <a:gd name="T52" fmla="*/ 380 w 631"/>
              <a:gd name="T53" fmla="*/ 291 h 434"/>
              <a:gd name="T54" fmla="*/ 379 w 631"/>
              <a:gd name="T55" fmla="*/ 289 h 434"/>
              <a:gd name="T56" fmla="*/ 375 w 631"/>
              <a:gd name="T57" fmla="*/ 284 h 434"/>
              <a:gd name="T58" fmla="*/ 370 w 631"/>
              <a:gd name="T59" fmla="*/ 280 h 434"/>
              <a:gd name="T60" fmla="*/ 366 w 631"/>
              <a:gd name="T61" fmla="*/ 276 h 434"/>
              <a:gd name="T62" fmla="*/ 362 w 631"/>
              <a:gd name="T63" fmla="*/ 272 h 434"/>
              <a:gd name="T64" fmla="*/ 385 w 631"/>
              <a:gd name="T65" fmla="*/ 271 h 434"/>
              <a:gd name="T66" fmla="*/ 631 w 631"/>
              <a:gd name="T67" fmla="*/ 260 h 434"/>
              <a:gd name="T68" fmla="*/ 399 w 631"/>
              <a:gd name="T6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1" h="434">
                <a:moveTo>
                  <a:pt x="399" y="0"/>
                </a:moveTo>
                <a:cubicBezTo>
                  <a:pt x="4" y="7"/>
                  <a:pt x="4" y="7"/>
                  <a:pt x="4" y="7"/>
                </a:cubicBezTo>
                <a:cubicBezTo>
                  <a:pt x="137" y="168"/>
                  <a:pt x="137" y="168"/>
                  <a:pt x="137" y="168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48" y="184"/>
                  <a:pt x="145" y="184"/>
                  <a:pt x="143" y="184"/>
                </a:cubicBezTo>
                <a:cubicBezTo>
                  <a:pt x="141" y="184"/>
                  <a:pt x="139" y="184"/>
                  <a:pt x="137" y="183"/>
                </a:cubicBezTo>
                <a:cubicBezTo>
                  <a:pt x="135" y="183"/>
                  <a:pt x="133" y="183"/>
                  <a:pt x="131" y="183"/>
                </a:cubicBezTo>
                <a:cubicBezTo>
                  <a:pt x="128" y="183"/>
                  <a:pt x="126" y="183"/>
                  <a:pt x="124" y="183"/>
                </a:cubicBezTo>
                <a:cubicBezTo>
                  <a:pt x="123" y="183"/>
                  <a:pt x="122" y="183"/>
                  <a:pt x="121" y="183"/>
                </a:cubicBezTo>
                <a:cubicBezTo>
                  <a:pt x="119" y="183"/>
                  <a:pt x="118" y="183"/>
                  <a:pt x="117" y="183"/>
                </a:cubicBezTo>
                <a:cubicBezTo>
                  <a:pt x="116" y="183"/>
                  <a:pt x="115" y="183"/>
                  <a:pt x="113" y="183"/>
                </a:cubicBezTo>
                <a:cubicBezTo>
                  <a:pt x="112" y="183"/>
                  <a:pt x="111" y="183"/>
                  <a:pt x="110" y="183"/>
                </a:cubicBezTo>
                <a:cubicBezTo>
                  <a:pt x="85" y="184"/>
                  <a:pt x="64" y="188"/>
                  <a:pt x="48" y="195"/>
                </a:cubicBezTo>
                <a:cubicBezTo>
                  <a:pt x="31" y="202"/>
                  <a:pt x="18" y="211"/>
                  <a:pt x="11" y="223"/>
                </a:cubicBezTo>
                <a:cubicBezTo>
                  <a:pt x="3" y="235"/>
                  <a:pt x="0" y="249"/>
                  <a:pt x="2" y="264"/>
                </a:cubicBezTo>
                <a:cubicBezTo>
                  <a:pt x="4" y="279"/>
                  <a:pt x="12" y="296"/>
                  <a:pt x="26" y="314"/>
                </a:cubicBezTo>
                <a:cubicBezTo>
                  <a:pt x="39" y="331"/>
                  <a:pt x="58" y="348"/>
                  <a:pt x="79" y="363"/>
                </a:cubicBezTo>
                <a:cubicBezTo>
                  <a:pt x="101" y="378"/>
                  <a:pt x="126" y="391"/>
                  <a:pt x="152" y="402"/>
                </a:cubicBezTo>
                <a:cubicBezTo>
                  <a:pt x="178" y="413"/>
                  <a:pt x="206" y="421"/>
                  <a:pt x="233" y="426"/>
                </a:cubicBezTo>
                <a:cubicBezTo>
                  <a:pt x="260" y="432"/>
                  <a:pt x="287" y="434"/>
                  <a:pt x="313" y="432"/>
                </a:cubicBezTo>
                <a:cubicBezTo>
                  <a:pt x="338" y="431"/>
                  <a:pt x="358" y="426"/>
                  <a:pt x="375" y="418"/>
                </a:cubicBezTo>
                <a:cubicBezTo>
                  <a:pt x="391" y="410"/>
                  <a:pt x="402" y="400"/>
                  <a:pt x="408" y="387"/>
                </a:cubicBezTo>
                <a:cubicBezTo>
                  <a:pt x="415" y="375"/>
                  <a:pt x="416" y="361"/>
                  <a:pt x="413" y="345"/>
                </a:cubicBezTo>
                <a:cubicBezTo>
                  <a:pt x="409" y="330"/>
                  <a:pt x="400" y="314"/>
                  <a:pt x="386" y="297"/>
                </a:cubicBezTo>
                <a:cubicBezTo>
                  <a:pt x="385" y="296"/>
                  <a:pt x="385" y="295"/>
                  <a:pt x="384" y="295"/>
                </a:cubicBezTo>
                <a:cubicBezTo>
                  <a:pt x="383" y="294"/>
                  <a:pt x="383" y="293"/>
                  <a:pt x="382" y="293"/>
                </a:cubicBezTo>
                <a:cubicBezTo>
                  <a:pt x="382" y="292"/>
                  <a:pt x="381" y="291"/>
                  <a:pt x="380" y="291"/>
                </a:cubicBezTo>
                <a:cubicBezTo>
                  <a:pt x="380" y="290"/>
                  <a:pt x="379" y="289"/>
                  <a:pt x="379" y="289"/>
                </a:cubicBezTo>
                <a:cubicBezTo>
                  <a:pt x="377" y="287"/>
                  <a:pt x="376" y="286"/>
                  <a:pt x="375" y="284"/>
                </a:cubicBezTo>
                <a:cubicBezTo>
                  <a:pt x="373" y="283"/>
                  <a:pt x="372" y="282"/>
                  <a:pt x="370" y="280"/>
                </a:cubicBezTo>
                <a:cubicBezTo>
                  <a:pt x="369" y="279"/>
                  <a:pt x="368" y="278"/>
                  <a:pt x="366" y="276"/>
                </a:cubicBezTo>
                <a:cubicBezTo>
                  <a:pt x="365" y="275"/>
                  <a:pt x="363" y="274"/>
                  <a:pt x="362" y="272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631" y="260"/>
                  <a:pt x="631" y="260"/>
                  <a:pt x="631" y="260"/>
                </a:cubicBezTo>
                <a:cubicBezTo>
                  <a:pt x="399" y="0"/>
                  <a:pt x="399" y="0"/>
                  <a:pt x="3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Freeform 69">
            <a:extLst>
              <a:ext uri="{FF2B5EF4-FFF2-40B4-BE49-F238E27FC236}">
                <a16:creationId xmlns:a16="http://schemas.microsoft.com/office/drawing/2014/main" id="{9B55E9AE-9C46-4BF2-9BB6-D364D77E3372}"/>
              </a:ext>
            </a:extLst>
          </p:cNvPr>
          <p:cNvSpPr>
            <a:spLocks/>
          </p:cNvSpPr>
          <p:nvPr/>
        </p:nvSpPr>
        <p:spPr bwMode="auto">
          <a:xfrm rot="18900000">
            <a:off x="5202767" y="2773189"/>
            <a:ext cx="2759793" cy="2094425"/>
          </a:xfrm>
          <a:custGeom>
            <a:avLst/>
            <a:gdLst>
              <a:gd name="T0" fmla="*/ 1222 w 1222"/>
              <a:gd name="T1" fmla="*/ 0 h 927"/>
              <a:gd name="T2" fmla="*/ 1037 w 1222"/>
              <a:gd name="T3" fmla="*/ 412 h 927"/>
              <a:gd name="T4" fmla="*/ 804 w 1222"/>
              <a:gd name="T5" fmla="*/ 441 h 927"/>
              <a:gd name="T6" fmla="*/ 806 w 1222"/>
              <a:gd name="T7" fmla="*/ 437 h 927"/>
              <a:gd name="T8" fmla="*/ 808 w 1222"/>
              <a:gd name="T9" fmla="*/ 434 h 927"/>
              <a:gd name="T10" fmla="*/ 809 w 1222"/>
              <a:gd name="T11" fmla="*/ 431 h 927"/>
              <a:gd name="T12" fmla="*/ 810 w 1222"/>
              <a:gd name="T13" fmla="*/ 428 h 927"/>
              <a:gd name="T14" fmla="*/ 825 w 1222"/>
              <a:gd name="T15" fmla="*/ 358 h 927"/>
              <a:gd name="T16" fmla="*/ 808 w 1222"/>
              <a:gd name="T17" fmla="*/ 303 h 927"/>
              <a:gd name="T18" fmla="*/ 761 w 1222"/>
              <a:gd name="T19" fmla="*/ 269 h 927"/>
              <a:gd name="T20" fmla="*/ 687 w 1222"/>
              <a:gd name="T21" fmla="*/ 262 h 927"/>
              <a:gd name="T22" fmla="*/ 601 w 1222"/>
              <a:gd name="T23" fmla="*/ 286 h 927"/>
              <a:gd name="T24" fmla="*/ 518 w 1222"/>
              <a:gd name="T25" fmla="*/ 335 h 927"/>
              <a:gd name="T26" fmla="*/ 449 w 1222"/>
              <a:gd name="T27" fmla="*/ 401 h 927"/>
              <a:gd name="T28" fmla="*/ 404 w 1222"/>
              <a:gd name="T29" fmla="*/ 477 h 927"/>
              <a:gd name="T30" fmla="*/ 393 w 1222"/>
              <a:gd name="T31" fmla="*/ 548 h 927"/>
              <a:gd name="T32" fmla="*/ 415 w 1222"/>
              <a:gd name="T33" fmla="*/ 601 h 927"/>
              <a:gd name="T34" fmla="*/ 465 w 1222"/>
              <a:gd name="T35" fmla="*/ 631 h 927"/>
              <a:gd name="T36" fmla="*/ 538 w 1222"/>
              <a:gd name="T37" fmla="*/ 634 h 927"/>
              <a:gd name="T38" fmla="*/ 541 w 1222"/>
              <a:gd name="T39" fmla="*/ 634 h 927"/>
              <a:gd name="T40" fmla="*/ 544 w 1222"/>
              <a:gd name="T41" fmla="*/ 633 h 927"/>
              <a:gd name="T42" fmla="*/ 547 w 1222"/>
              <a:gd name="T43" fmla="*/ 633 h 927"/>
              <a:gd name="T44" fmla="*/ 550 w 1222"/>
              <a:gd name="T45" fmla="*/ 632 h 927"/>
              <a:gd name="T46" fmla="*/ 461 w 1222"/>
              <a:gd name="T47" fmla="*/ 853 h 927"/>
              <a:gd name="T48" fmla="*/ 0 w 1222"/>
              <a:gd name="T49" fmla="*/ 927 h 927"/>
              <a:gd name="T50" fmla="*/ 297 w 1222"/>
              <a:gd name="T51" fmla="*/ 76 h 927"/>
              <a:gd name="T52" fmla="*/ 1222 w 1222"/>
              <a:gd name="T53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2" h="927">
                <a:moveTo>
                  <a:pt x="1222" y="0"/>
                </a:moveTo>
                <a:cubicBezTo>
                  <a:pt x="1037" y="412"/>
                  <a:pt x="1037" y="412"/>
                  <a:pt x="1037" y="412"/>
                </a:cubicBezTo>
                <a:cubicBezTo>
                  <a:pt x="804" y="441"/>
                  <a:pt x="804" y="441"/>
                  <a:pt x="804" y="441"/>
                </a:cubicBezTo>
                <a:cubicBezTo>
                  <a:pt x="805" y="440"/>
                  <a:pt x="805" y="439"/>
                  <a:pt x="806" y="437"/>
                </a:cubicBezTo>
                <a:cubicBezTo>
                  <a:pt x="807" y="436"/>
                  <a:pt x="807" y="435"/>
                  <a:pt x="808" y="434"/>
                </a:cubicBezTo>
                <a:cubicBezTo>
                  <a:pt x="808" y="433"/>
                  <a:pt x="809" y="432"/>
                  <a:pt x="809" y="431"/>
                </a:cubicBezTo>
                <a:cubicBezTo>
                  <a:pt x="810" y="430"/>
                  <a:pt x="810" y="429"/>
                  <a:pt x="810" y="428"/>
                </a:cubicBezTo>
                <a:cubicBezTo>
                  <a:pt x="821" y="402"/>
                  <a:pt x="826" y="379"/>
                  <a:pt x="825" y="358"/>
                </a:cubicBezTo>
                <a:cubicBezTo>
                  <a:pt x="825" y="337"/>
                  <a:pt x="819" y="318"/>
                  <a:pt x="808" y="303"/>
                </a:cubicBezTo>
                <a:cubicBezTo>
                  <a:pt x="797" y="288"/>
                  <a:pt x="781" y="276"/>
                  <a:pt x="761" y="269"/>
                </a:cubicBezTo>
                <a:cubicBezTo>
                  <a:pt x="740" y="262"/>
                  <a:pt x="716" y="259"/>
                  <a:pt x="687" y="262"/>
                </a:cubicBezTo>
                <a:cubicBezTo>
                  <a:pt x="659" y="265"/>
                  <a:pt x="630" y="273"/>
                  <a:pt x="601" y="286"/>
                </a:cubicBezTo>
                <a:cubicBezTo>
                  <a:pt x="572" y="298"/>
                  <a:pt x="544" y="315"/>
                  <a:pt x="518" y="335"/>
                </a:cubicBezTo>
                <a:cubicBezTo>
                  <a:pt x="492" y="354"/>
                  <a:pt x="468" y="377"/>
                  <a:pt x="449" y="401"/>
                </a:cubicBezTo>
                <a:cubicBezTo>
                  <a:pt x="429" y="425"/>
                  <a:pt x="414" y="451"/>
                  <a:pt x="404" y="477"/>
                </a:cubicBezTo>
                <a:cubicBezTo>
                  <a:pt x="394" y="503"/>
                  <a:pt x="391" y="527"/>
                  <a:pt x="393" y="548"/>
                </a:cubicBezTo>
                <a:cubicBezTo>
                  <a:pt x="395" y="569"/>
                  <a:pt x="403" y="587"/>
                  <a:pt x="415" y="601"/>
                </a:cubicBezTo>
                <a:cubicBezTo>
                  <a:pt x="428" y="615"/>
                  <a:pt x="445" y="625"/>
                  <a:pt x="465" y="631"/>
                </a:cubicBezTo>
                <a:cubicBezTo>
                  <a:pt x="486" y="637"/>
                  <a:pt x="511" y="638"/>
                  <a:pt x="538" y="634"/>
                </a:cubicBezTo>
                <a:cubicBezTo>
                  <a:pt x="539" y="634"/>
                  <a:pt x="540" y="634"/>
                  <a:pt x="541" y="634"/>
                </a:cubicBezTo>
                <a:cubicBezTo>
                  <a:pt x="542" y="633"/>
                  <a:pt x="543" y="633"/>
                  <a:pt x="544" y="633"/>
                </a:cubicBezTo>
                <a:cubicBezTo>
                  <a:pt x="545" y="633"/>
                  <a:pt x="546" y="633"/>
                  <a:pt x="547" y="633"/>
                </a:cubicBezTo>
                <a:cubicBezTo>
                  <a:pt x="548" y="632"/>
                  <a:pt x="549" y="632"/>
                  <a:pt x="550" y="632"/>
                </a:cubicBezTo>
                <a:cubicBezTo>
                  <a:pt x="461" y="853"/>
                  <a:pt x="461" y="853"/>
                  <a:pt x="461" y="853"/>
                </a:cubicBezTo>
                <a:cubicBezTo>
                  <a:pt x="0" y="927"/>
                  <a:pt x="0" y="927"/>
                  <a:pt x="0" y="927"/>
                </a:cubicBezTo>
                <a:cubicBezTo>
                  <a:pt x="297" y="76"/>
                  <a:pt x="297" y="76"/>
                  <a:pt x="297" y="76"/>
                </a:cubicBezTo>
                <a:lnTo>
                  <a:pt x="1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98356D73-E175-48B7-8241-8922A3C156FF}"/>
              </a:ext>
            </a:extLst>
          </p:cNvPr>
          <p:cNvSpPr>
            <a:spLocks/>
          </p:cNvSpPr>
          <p:nvPr/>
        </p:nvSpPr>
        <p:spPr bwMode="auto">
          <a:xfrm rot="18900000">
            <a:off x="6531905" y="3265787"/>
            <a:ext cx="1380373" cy="1283002"/>
          </a:xfrm>
          <a:custGeom>
            <a:avLst/>
            <a:gdLst>
              <a:gd name="T0" fmla="*/ 261 w 611"/>
              <a:gd name="T1" fmla="*/ 3 h 568"/>
              <a:gd name="T2" fmla="*/ 185 w 611"/>
              <a:gd name="T3" fmla="*/ 24 h 568"/>
              <a:gd name="T4" fmla="*/ 112 w 611"/>
              <a:gd name="T5" fmla="*/ 67 h 568"/>
              <a:gd name="T6" fmla="*/ 51 w 611"/>
              <a:gd name="T7" fmla="*/ 125 h 568"/>
              <a:gd name="T8" fmla="*/ 12 w 611"/>
              <a:gd name="T9" fmla="*/ 192 h 568"/>
              <a:gd name="T10" fmla="*/ 2 w 611"/>
              <a:gd name="T11" fmla="*/ 255 h 568"/>
              <a:gd name="T12" fmla="*/ 21 w 611"/>
              <a:gd name="T13" fmla="*/ 301 h 568"/>
              <a:gd name="T14" fmla="*/ 65 w 611"/>
              <a:gd name="T15" fmla="*/ 328 h 568"/>
              <a:gd name="T16" fmla="*/ 130 w 611"/>
              <a:gd name="T17" fmla="*/ 331 h 568"/>
              <a:gd name="T18" fmla="*/ 133 w 611"/>
              <a:gd name="T19" fmla="*/ 331 h 568"/>
              <a:gd name="T20" fmla="*/ 136 w 611"/>
              <a:gd name="T21" fmla="*/ 330 h 568"/>
              <a:gd name="T22" fmla="*/ 139 w 611"/>
              <a:gd name="T23" fmla="*/ 330 h 568"/>
              <a:gd name="T24" fmla="*/ 142 w 611"/>
              <a:gd name="T25" fmla="*/ 329 h 568"/>
              <a:gd name="T26" fmla="*/ 148 w 611"/>
              <a:gd name="T27" fmla="*/ 328 h 568"/>
              <a:gd name="T28" fmla="*/ 154 w 611"/>
              <a:gd name="T29" fmla="*/ 326 h 568"/>
              <a:gd name="T30" fmla="*/ 160 w 611"/>
              <a:gd name="T31" fmla="*/ 325 h 568"/>
              <a:gd name="T32" fmla="*/ 166 w 611"/>
              <a:gd name="T33" fmla="*/ 323 h 568"/>
              <a:gd name="T34" fmla="*/ 158 w 611"/>
              <a:gd name="T35" fmla="*/ 344 h 568"/>
              <a:gd name="T36" fmla="*/ 67 w 611"/>
              <a:gd name="T37" fmla="*/ 568 h 568"/>
              <a:gd name="T38" fmla="*/ 452 w 611"/>
              <a:gd name="T39" fmla="*/ 506 h 568"/>
              <a:gd name="T40" fmla="*/ 611 w 611"/>
              <a:gd name="T41" fmla="*/ 151 h 568"/>
              <a:gd name="T42" fmla="*/ 375 w 611"/>
              <a:gd name="T43" fmla="*/ 180 h 568"/>
              <a:gd name="T44" fmla="*/ 352 w 611"/>
              <a:gd name="T45" fmla="*/ 183 h 568"/>
              <a:gd name="T46" fmla="*/ 355 w 611"/>
              <a:gd name="T47" fmla="*/ 178 h 568"/>
              <a:gd name="T48" fmla="*/ 359 w 611"/>
              <a:gd name="T49" fmla="*/ 173 h 568"/>
              <a:gd name="T50" fmla="*/ 362 w 611"/>
              <a:gd name="T51" fmla="*/ 167 h 568"/>
              <a:gd name="T52" fmla="*/ 364 w 611"/>
              <a:gd name="T53" fmla="*/ 162 h 568"/>
              <a:gd name="T54" fmla="*/ 366 w 611"/>
              <a:gd name="T55" fmla="*/ 158 h 568"/>
              <a:gd name="T56" fmla="*/ 368 w 611"/>
              <a:gd name="T57" fmla="*/ 155 h 568"/>
              <a:gd name="T58" fmla="*/ 369 w 611"/>
              <a:gd name="T59" fmla="*/ 152 h 568"/>
              <a:gd name="T60" fmla="*/ 370 w 611"/>
              <a:gd name="T61" fmla="*/ 149 h 568"/>
              <a:gd name="T62" fmla="*/ 383 w 611"/>
              <a:gd name="T63" fmla="*/ 87 h 568"/>
              <a:gd name="T64" fmla="*/ 368 w 611"/>
              <a:gd name="T65" fmla="*/ 39 h 568"/>
              <a:gd name="T66" fmla="*/ 326 w 611"/>
              <a:gd name="T67" fmla="*/ 9 h 568"/>
              <a:gd name="T68" fmla="*/ 261 w 611"/>
              <a:gd name="T69" fmla="*/ 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568">
                <a:moveTo>
                  <a:pt x="261" y="3"/>
                </a:moveTo>
                <a:cubicBezTo>
                  <a:pt x="236" y="5"/>
                  <a:pt x="210" y="13"/>
                  <a:pt x="185" y="24"/>
                </a:cubicBezTo>
                <a:cubicBezTo>
                  <a:pt x="160" y="35"/>
                  <a:pt x="135" y="50"/>
                  <a:pt x="112" y="67"/>
                </a:cubicBezTo>
                <a:cubicBezTo>
                  <a:pt x="89" y="84"/>
                  <a:pt x="68" y="104"/>
                  <a:pt x="51" y="125"/>
                </a:cubicBezTo>
                <a:cubicBezTo>
                  <a:pt x="34" y="147"/>
                  <a:pt x="21" y="169"/>
                  <a:pt x="12" y="192"/>
                </a:cubicBezTo>
                <a:cubicBezTo>
                  <a:pt x="3" y="215"/>
                  <a:pt x="0" y="236"/>
                  <a:pt x="2" y="255"/>
                </a:cubicBezTo>
                <a:cubicBezTo>
                  <a:pt x="4" y="273"/>
                  <a:pt x="10" y="289"/>
                  <a:pt x="21" y="301"/>
                </a:cubicBezTo>
                <a:cubicBezTo>
                  <a:pt x="32" y="314"/>
                  <a:pt x="47" y="323"/>
                  <a:pt x="65" y="328"/>
                </a:cubicBezTo>
                <a:cubicBezTo>
                  <a:pt x="84" y="333"/>
                  <a:pt x="105" y="334"/>
                  <a:pt x="130" y="331"/>
                </a:cubicBezTo>
                <a:cubicBezTo>
                  <a:pt x="131" y="331"/>
                  <a:pt x="132" y="331"/>
                  <a:pt x="133" y="331"/>
                </a:cubicBezTo>
                <a:cubicBezTo>
                  <a:pt x="134" y="330"/>
                  <a:pt x="135" y="330"/>
                  <a:pt x="136" y="330"/>
                </a:cubicBezTo>
                <a:cubicBezTo>
                  <a:pt x="137" y="330"/>
                  <a:pt x="138" y="330"/>
                  <a:pt x="139" y="330"/>
                </a:cubicBezTo>
                <a:cubicBezTo>
                  <a:pt x="140" y="329"/>
                  <a:pt x="141" y="329"/>
                  <a:pt x="142" y="329"/>
                </a:cubicBezTo>
                <a:cubicBezTo>
                  <a:pt x="144" y="329"/>
                  <a:pt x="146" y="328"/>
                  <a:pt x="148" y="328"/>
                </a:cubicBezTo>
                <a:cubicBezTo>
                  <a:pt x="150" y="327"/>
                  <a:pt x="152" y="327"/>
                  <a:pt x="154" y="326"/>
                </a:cubicBezTo>
                <a:cubicBezTo>
                  <a:pt x="156" y="326"/>
                  <a:pt x="158" y="325"/>
                  <a:pt x="160" y="325"/>
                </a:cubicBezTo>
                <a:cubicBezTo>
                  <a:pt x="162" y="324"/>
                  <a:pt x="164" y="324"/>
                  <a:pt x="166" y="323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67" y="568"/>
                  <a:pt x="67" y="568"/>
                  <a:pt x="67" y="568"/>
                </a:cubicBezTo>
                <a:cubicBezTo>
                  <a:pt x="452" y="506"/>
                  <a:pt x="452" y="506"/>
                  <a:pt x="452" y="506"/>
                </a:cubicBezTo>
                <a:cubicBezTo>
                  <a:pt x="611" y="151"/>
                  <a:pt x="611" y="151"/>
                  <a:pt x="611" y="151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52" y="183"/>
                  <a:pt x="352" y="183"/>
                  <a:pt x="352" y="183"/>
                </a:cubicBezTo>
                <a:cubicBezTo>
                  <a:pt x="353" y="182"/>
                  <a:pt x="354" y="180"/>
                  <a:pt x="355" y="178"/>
                </a:cubicBezTo>
                <a:cubicBezTo>
                  <a:pt x="356" y="176"/>
                  <a:pt x="358" y="174"/>
                  <a:pt x="359" y="173"/>
                </a:cubicBezTo>
                <a:cubicBezTo>
                  <a:pt x="360" y="171"/>
                  <a:pt x="361" y="169"/>
                  <a:pt x="362" y="167"/>
                </a:cubicBezTo>
                <a:cubicBezTo>
                  <a:pt x="363" y="165"/>
                  <a:pt x="364" y="163"/>
                  <a:pt x="364" y="162"/>
                </a:cubicBezTo>
                <a:cubicBezTo>
                  <a:pt x="365" y="160"/>
                  <a:pt x="366" y="159"/>
                  <a:pt x="366" y="158"/>
                </a:cubicBezTo>
                <a:cubicBezTo>
                  <a:pt x="367" y="157"/>
                  <a:pt x="367" y="156"/>
                  <a:pt x="368" y="155"/>
                </a:cubicBezTo>
                <a:cubicBezTo>
                  <a:pt x="368" y="154"/>
                  <a:pt x="369" y="153"/>
                  <a:pt x="369" y="152"/>
                </a:cubicBezTo>
                <a:cubicBezTo>
                  <a:pt x="369" y="151"/>
                  <a:pt x="370" y="150"/>
                  <a:pt x="370" y="149"/>
                </a:cubicBezTo>
                <a:cubicBezTo>
                  <a:pt x="380" y="126"/>
                  <a:pt x="384" y="105"/>
                  <a:pt x="383" y="87"/>
                </a:cubicBezTo>
                <a:cubicBezTo>
                  <a:pt x="383" y="68"/>
                  <a:pt x="377" y="52"/>
                  <a:pt x="368" y="39"/>
                </a:cubicBezTo>
                <a:cubicBezTo>
                  <a:pt x="358" y="25"/>
                  <a:pt x="344" y="15"/>
                  <a:pt x="326" y="9"/>
                </a:cubicBezTo>
                <a:cubicBezTo>
                  <a:pt x="308" y="2"/>
                  <a:pt x="286" y="0"/>
                  <a:pt x="261" y="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72">
            <a:extLst>
              <a:ext uri="{FF2B5EF4-FFF2-40B4-BE49-F238E27FC236}">
                <a16:creationId xmlns:a16="http://schemas.microsoft.com/office/drawing/2014/main" id="{6725E2C9-89AA-40F7-914E-7841DC8799F9}"/>
              </a:ext>
            </a:extLst>
          </p:cNvPr>
          <p:cNvSpPr>
            <a:spLocks/>
          </p:cNvSpPr>
          <p:nvPr/>
        </p:nvSpPr>
        <p:spPr bwMode="auto">
          <a:xfrm rot="18900000">
            <a:off x="4386752" y="1834155"/>
            <a:ext cx="3174095" cy="3402249"/>
          </a:xfrm>
          <a:custGeom>
            <a:avLst/>
            <a:gdLst>
              <a:gd name="T0" fmla="*/ 3318 w 3325"/>
              <a:gd name="T1" fmla="*/ 1363 h 3564"/>
              <a:gd name="T2" fmla="*/ 1141 w 3325"/>
              <a:gd name="T3" fmla="*/ 1541 h 3564"/>
              <a:gd name="T4" fmla="*/ 15 w 3325"/>
              <a:gd name="T5" fmla="*/ 0 h 3564"/>
              <a:gd name="T6" fmla="*/ 3 w 3325"/>
              <a:gd name="T7" fmla="*/ 0 h 3564"/>
              <a:gd name="T8" fmla="*/ 0 w 3325"/>
              <a:gd name="T9" fmla="*/ 12 h 3564"/>
              <a:gd name="T10" fmla="*/ 1127 w 3325"/>
              <a:gd name="T11" fmla="*/ 1550 h 3564"/>
              <a:gd name="T12" fmla="*/ 426 w 3325"/>
              <a:gd name="T13" fmla="*/ 3555 h 3564"/>
              <a:gd name="T14" fmla="*/ 434 w 3325"/>
              <a:gd name="T15" fmla="*/ 3564 h 3564"/>
              <a:gd name="T16" fmla="*/ 443 w 3325"/>
              <a:gd name="T17" fmla="*/ 3564 h 3564"/>
              <a:gd name="T18" fmla="*/ 1143 w 3325"/>
              <a:gd name="T19" fmla="*/ 1557 h 3564"/>
              <a:gd name="T20" fmla="*/ 3321 w 3325"/>
              <a:gd name="T21" fmla="*/ 1380 h 3564"/>
              <a:gd name="T22" fmla="*/ 3325 w 3325"/>
              <a:gd name="T23" fmla="*/ 1370 h 3564"/>
              <a:gd name="T24" fmla="*/ 3318 w 3325"/>
              <a:gd name="T25" fmla="*/ 1363 h 3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25" h="3564">
                <a:moveTo>
                  <a:pt x="3318" y="1363"/>
                </a:moveTo>
                <a:lnTo>
                  <a:pt x="1141" y="1541"/>
                </a:lnTo>
                <a:lnTo>
                  <a:pt x="15" y="0"/>
                </a:lnTo>
                <a:lnTo>
                  <a:pt x="3" y="0"/>
                </a:lnTo>
                <a:lnTo>
                  <a:pt x="0" y="12"/>
                </a:lnTo>
                <a:lnTo>
                  <a:pt x="1127" y="1550"/>
                </a:lnTo>
                <a:lnTo>
                  <a:pt x="426" y="3555"/>
                </a:lnTo>
                <a:lnTo>
                  <a:pt x="434" y="3564"/>
                </a:lnTo>
                <a:lnTo>
                  <a:pt x="443" y="3564"/>
                </a:lnTo>
                <a:lnTo>
                  <a:pt x="1143" y="1557"/>
                </a:lnTo>
                <a:lnTo>
                  <a:pt x="3321" y="1380"/>
                </a:lnTo>
                <a:lnTo>
                  <a:pt x="3325" y="1370"/>
                </a:lnTo>
                <a:lnTo>
                  <a:pt x="3318" y="136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20B49E4F-D842-474F-9412-5CDDBDF91330}"/>
              </a:ext>
            </a:extLst>
          </p:cNvPr>
          <p:cNvSpPr>
            <a:spLocks/>
          </p:cNvSpPr>
          <p:nvPr/>
        </p:nvSpPr>
        <p:spPr bwMode="auto">
          <a:xfrm rot="18900000">
            <a:off x="4319479" y="4173680"/>
            <a:ext cx="939341" cy="1423331"/>
          </a:xfrm>
          <a:custGeom>
            <a:avLst/>
            <a:gdLst>
              <a:gd name="T0" fmla="*/ 0 w 416"/>
              <a:gd name="T1" fmla="*/ 343 h 630"/>
              <a:gd name="T2" fmla="*/ 95 w 416"/>
              <a:gd name="T3" fmla="*/ 0 h 630"/>
              <a:gd name="T4" fmla="*/ 227 w 416"/>
              <a:gd name="T5" fmla="*/ 202 h 630"/>
              <a:gd name="T6" fmla="*/ 231 w 416"/>
              <a:gd name="T7" fmla="*/ 181 h 630"/>
              <a:gd name="T8" fmla="*/ 232 w 416"/>
              <a:gd name="T9" fmla="*/ 175 h 630"/>
              <a:gd name="T10" fmla="*/ 233 w 416"/>
              <a:gd name="T11" fmla="*/ 169 h 630"/>
              <a:gd name="T12" fmla="*/ 234 w 416"/>
              <a:gd name="T13" fmla="*/ 163 h 630"/>
              <a:gd name="T14" fmla="*/ 237 w 416"/>
              <a:gd name="T15" fmla="*/ 153 h 630"/>
              <a:gd name="T16" fmla="*/ 238 w 416"/>
              <a:gd name="T17" fmla="*/ 149 h 630"/>
              <a:gd name="T18" fmla="*/ 238 w 416"/>
              <a:gd name="T19" fmla="*/ 146 h 630"/>
              <a:gd name="T20" fmla="*/ 263 w 416"/>
              <a:gd name="T21" fmla="*/ 94 h 630"/>
              <a:gd name="T22" fmla="*/ 294 w 416"/>
              <a:gd name="T23" fmla="*/ 70 h 630"/>
              <a:gd name="T24" fmla="*/ 306 w 416"/>
              <a:gd name="T25" fmla="*/ 68 h 630"/>
              <a:gd name="T26" fmla="*/ 327 w 416"/>
              <a:gd name="T27" fmla="*/ 74 h 630"/>
              <a:gd name="T28" fmla="*/ 364 w 416"/>
              <a:gd name="T29" fmla="*/ 109 h 630"/>
              <a:gd name="T30" fmla="*/ 394 w 416"/>
              <a:gd name="T31" fmla="*/ 173 h 630"/>
              <a:gd name="T32" fmla="*/ 412 w 416"/>
              <a:gd name="T33" fmla="*/ 252 h 630"/>
              <a:gd name="T34" fmla="*/ 414 w 416"/>
              <a:gd name="T35" fmla="*/ 335 h 630"/>
              <a:gd name="T36" fmla="*/ 400 w 416"/>
              <a:gd name="T37" fmla="*/ 410 h 630"/>
              <a:gd name="T38" fmla="*/ 373 w 416"/>
              <a:gd name="T39" fmla="*/ 462 h 630"/>
              <a:gd name="T40" fmla="*/ 342 w 416"/>
              <a:gd name="T41" fmla="*/ 481 h 630"/>
              <a:gd name="T42" fmla="*/ 335 w 416"/>
              <a:gd name="T43" fmla="*/ 482 h 630"/>
              <a:gd name="T44" fmla="*/ 308 w 416"/>
              <a:gd name="T45" fmla="*/ 474 h 630"/>
              <a:gd name="T46" fmla="*/ 273 w 416"/>
              <a:gd name="T47" fmla="*/ 436 h 630"/>
              <a:gd name="T48" fmla="*/ 271 w 416"/>
              <a:gd name="T49" fmla="*/ 433 h 630"/>
              <a:gd name="T50" fmla="*/ 268 w 416"/>
              <a:gd name="T51" fmla="*/ 428 h 630"/>
              <a:gd name="T52" fmla="*/ 267 w 416"/>
              <a:gd name="T53" fmla="*/ 425 h 630"/>
              <a:gd name="T54" fmla="*/ 264 w 416"/>
              <a:gd name="T55" fmla="*/ 420 h 630"/>
              <a:gd name="T56" fmla="*/ 262 w 416"/>
              <a:gd name="T57" fmla="*/ 416 h 630"/>
              <a:gd name="T58" fmla="*/ 259 w 416"/>
              <a:gd name="T59" fmla="*/ 410 h 630"/>
              <a:gd name="T60" fmla="*/ 257 w 416"/>
              <a:gd name="T61" fmla="*/ 404 h 630"/>
              <a:gd name="T62" fmla="*/ 248 w 416"/>
              <a:gd name="T63" fmla="*/ 384 h 630"/>
              <a:gd name="T64" fmla="*/ 172 w 416"/>
              <a:gd name="T65" fmla="*/ 630 h 630"/>
              <a:gd name="T66" fmla="*/ 0 w 416"/>
              <a:gd name="T67" fmla="*/ 343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6" h="630">
                <a:moveTo>
                  <a:pt x="0" y="343"/>
                </a:moveTo>
                <a:cubicBezTo>
                  <a:pt x="95" y="0"/>
                  <a:pt x="95" y="0"/>
                  <a:pt x="95" y="0"/>
                </a:cubicBezTo>
                <a:cubicBezTo>
                  <a:pt x="227" y="202"/>
                  <a:pt x="227" y="202"/>
                  <a:pt x="227" y="202"/>
                </a:cubicBezTo>
                <a:cubicBezTo>
                  <a:pt x="231" y="181"/>
                  <a:pt x="231" y="181"/>
                  <a:pt x="231" y="181"/>
                </a:cubicBezTo>
                <a:cubicBezTo>
                  <a:pt x="231" y="179"/>
                  <a:pt x="231" y="177"/>
                  <a:pt x="232" y="175"/>
                </a:cubicBezTo>
                <a:cubicBezTo>
                  <a:pt x="232" y="173"/>
                  <a:pt x="232" y="171"/>
                  <a:pt x="233" y="169"/>
                </a:cubicBezTo>
                <a:cubicBezTo>
                  <a:pt x="233" y="167"/>
                  <a:pt x="234" y="165"/>
                  <a:pt x="234" y="163"/>
                </a:cubicBezTo>
                <a:cubicBezTo>
                  <a:pt x="235" y="161"/>
                  <a:pt x="237" y="153"/>
                  <a:pt x="237" y="153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8" y="146"/>
                  <a:pt x="238" y="146"/>
                  <a:pt x="238" y="146"/>
                </a:cubicBezTo>
                <a:cubicBezTo>
                  <a:pt x="245" y="125"/>
                  <a:pt x="253" y="107"/>
                  <a:pt x="263" y="94"/>
                </a:cubicBezTo>
                <a:cubicBezTo>
                  <a:pt x="273" y="81"/>
                  <a:pt x="283" y="73"/>
                  <a:pt x="294" y="70"/>
                </a:cubicBezTo>
                <a:cubicBezTo>
                  <a:pt x="298" y="69"/>
                  <a:pt x="302" y="68"/>
                  <a:pt x="306" y="68"/>
                </a:cubicBezTo>
                <a:cubicBezTo>
                  <a:pt x="313" y="68"/>
                  <a:pt x="320" y="70"/>
                  <a:pt x="327" y="74"/>
                </a:cubicBezTo>
                <a:cubicBezTo>
                  <a:pt x="340" y="81"/>
                  <a:pt x="352" y="92"/>
                  <a:pt x="364" y="109"/>
                </a:cubicBezTo>
                <a:cubicBezTo>
                  <a:pt x="376" y="127"/>
                  <a:pt x="386" y="148"/>
                  <a:pt x="394" y="173"/>
                </a:cubicBezTo>
                <a:cubicBezTo>
                  <a:pt x="402" y="198"/>
                  <a:pt x="408" y="224"/>
                  <a:pt x="412" y="252"/>
                </a:cubicBezTo>
                <a:cubicBezTo>
                  <a:pt x="415" y="280"/>
                  <a:pt x="416" y="308"/>
                  <a:pt x="414" y="335"/>
                </a:cubicBezTo>
                <a:cubicBezTo>
                  <a:pt x="412" y="363"/>
                  <a:pt x="408" y="388"/>
                  <a:pt x="400" y="410"/>
                </a:cubicBezTo>
                <a:cubicBezTo>
                  <a:pt x="393" y="432"/>
                  <a:pt x="384" y="449"/>
                  <a:pt x="373" y="462"/>
                </a:cubicBezTo>
                <a:cubicBezTo>
                  <a:pt x="364" y="473"/>
                  <a:pt x="353" y="479"/>
                  <a:pt x="342" y="481"/>
                </a:cubicBezTo>
                <a:cubicBezTo>
                  <a:pt x="340" y="482"/>
                  <a:pt x="337" y="482"/>
                  <a:pt x="335" y="482"/>
                </a:cubicBezTo>
                <a:cubicBezTo>
                  <a:pt x="326" y="482"/>
                  <a:pt x="317" y="479"/>
                  <a:pt x="308" y="474"/>
                </a:cubicBezTo>
                <a:cubicBezTo>
                  <a:pt x="296" y="466"/>
                  <a:pt x="284" y="453"/>
                  <a:pt x="273" y="436"/>
                </a:cubicBezTo>
                <a:cubicBezTo>
                  <a:pt x="271" y="433"/>
                  <a:pt x="271" y="433"/>
                  <a:pt x="271" y="433"/>
                </a:cubicBezTo>
                <a:cubicBezTo>
                  <a:pt x="268" y="428"/>
                  <a:pt x="268" y="428"/>
                  <a:pt x="268" y="428"/>
                </a:cubicBezTo>
                <a:cubicBezTo>
                  <a:pt x="268" y="427"/>
                  <a:pt x="267" y="426"/>
                  <a:pt x="267" y="425"/>
                </a:cubicBezTo>
                <a:cubicBezTo>
                  <a:pt x="266" y="423"/>
                  <a:pt x="265" y="422"/>
                  <a:pt x="264" y="420"/>
                </a:cubicBezTo>
                <a:cubicBezTo>
                  <a:pt x="263" y="418"/>
                  <a:pt x="263" y="417"/>
                  <a:pt x="262" y="416"/>
                </a:cubicBezTo>
                <a:cubicBezTo>
                  <a:pt x="262" y="416"/>
                  <a:pt x="260" y="411"/>
                  <a:pt x="259" y="410"/>
                </a:cubicBezTo>
                <a:cubicBezTo>
                  <a:pt x="258" y="408"/>
                  <a:pt x="257" y="406"/>
                  <a:pt x="257" y="40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172" y="630"/>
                  <a:pt x="172" y="630"/>
                  <a:pt x="172" y="630"/>
                </a:cubicBezTo>
                <a:lnTo>
                  <a:pt x="0" y="34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68">
            <a:extLst>
              <a:ext uri="{FF2B5EF4-FFF2-40B4-BE49-F238E27FC236}">
                <a16:creationId xmlns:a16="http://schemas.microsoft.com/office/drawing/2014/main" id="{449398FC-5F67-4054-9D1F-D26D7AB1970C}"/>
              </a:ext>
            </a:extLst>
          </p:cNvPr>
          <p:cNvSpPr>
            <a:spLocks/>
          </p:cNvSpPr>
          <p:nvPr/>
        </p:nvSpPr>
        <p:spPr bwMode="auto">
          <a:xfrm rot="18900000">
            <a:off x="4455931" y="1847179"/>
            <a:ext cx="1368918" cy="942205"/>
          </a:xfrm>
          <a:custGeom>
            <a:avLst/>
            <a:gdLst>
              <a:gd name="T0" fmla="*/ 289 w 606"/>
              <a:gd name="T1" fmla="*/ 417 h 417"/>
              <a:gd name="T2" fmla="*/ 227 w 606"/>
              <a:gd name="T3" fmla="*/ 410 h 417"/>
              <a:gd name="T4" fmla="*/ 147 w 606"/>
              <a:gd name="T5" fmla="*/ 386 h 417"/>
              <a:gd name="T6" fmla="*/ 76 w 606"/>
              <a:gd name="T7" fmla="*/ 348 h 417"/>
              <a:gd name="T8" fmla="*/ 24 w 606"/>
              <a:gd name="T9" fmla="*/ 301 h 417"/>
              <a:gd name="T10" fmla="*/ 2 w 606"/>
              <a:gd name="T11" fmla="*/ 255 h 417"/>
              <a:gd name="T12" fmla="*/ 9 w 606"/>
              <a:gd name="T13" fmla="*/ 220 h 417"/>
              <a:gd name="T14" fmla="*/ 43 w 606"/>
              <a:gd name="T15" fmla="*/ 194 h 417"/>
              <a:gd name="T16" fmla="*/ 102 w 606"/>
              <a:gd name="T17" fmla="*/ 183 h 417"/>
              <a:gd name="T18" fmla="*/ 111 w 606"/>
              <a:gd name="T19" fmla="*/ 183 h 417"/>
              <a:gd name="T20" fmla="*/ 116 w 606"/>
              <a:gd name="T21" fmla="*/ 183 h 417"/>
              <a:gd name="T22" fmla="*/ 122 w 606"/>
              <a:gd name="T23" fmla="*/ 183 h 417"/>
              <a:gd name="T24" fmla="*/ 128 w 606"/>
              <a:gd name="T25" fmla="*/ 184 h 417"/>
              <a:gd name="T26" fmla="*/ 134 w 606"/>
              <a:gd name="T27" fmla="*/ 184 h 417"/>
              <a:gd name="T28" fmla="*/ 141 w 606"/>
              <a:gd name="T29" fmla="*/ 185 h 417"/>
              <a:gd name="T30" fmla="*/ 161 w 606"/>
              <a:gd name="T31" fmla="*/ 187 h 417"/>
              <a:gd name="T32" fmla="*/ 135 w 606"/>
              <a:gd name="T33" fmla="*/ 155 h 417"/>
              <a:gd name="T34" fmla="*/ 13 w 606"/>
              <a:gd name="T35" fmla="*/ 7 h 417"/>
              <a:gd name="T36" fmla="*/ 387 w 606"/>
              <a:gd name="T37" fmla="*/ 0 h 417"/>
              <a:gd name="T38" fmla="*/ 606 w 606"/>
              <a:gd name="T39" fmla="*/ 245 h 417"/>
              <a:gd name="T40" fmla="*/ 333 w 606"/>
              <a:gd name="T41" fmla="*/ 257 h 417"/>
              <a:gd name="T42" fmla="*/ 348 w 606"/>
              <a:gd name="T43" fmla="*/ 271 h 417"/>
              <a:gd name="T44" fmla="*/ 353 w 606"/>
              <a:gd name="T45" fmla="*/ 274 h 417"/>
              <a:gd name="T46" fmla="*/ 357 w 606"/>
              <a:gd name="T47" fmla="*/ 278 h 417"/>
              <a:gd name="T48" fmla="*/ 361 w 606"/>
              <a:gd name="T49" fmla="*/ 282 h 417"/>
              <a:gd name="T50" fmla="*/ 365 w 606"/>
              <a:gd name="T51" fmla="*/ 287 h 417"/>
              <a:gd name="T52" fmla="*/ 370 w 606"/>
              <a:gd name="T53" fmla="*/ 292 h 417"/>
              <a:gd name="T54" fmla="*/ 372 w 606"/>
              <a:gd name="T55" fmla="*/ 294 h 417"/>
              <a:gd name="T56" fmla="*/ 397 w 606"/>
              <a:gd name="T57" fmla="*/ 339 h 417"/>
              <a:gd name="T58" fmla="*/ 393 w 606"/>
              <a:gd name="T59" fmla="*/ 376 h 417"/>
              <a:gd name="T60" fmla="*/ 363 w 606"/>
              <a:gd name="T61" fmla="*/ 403 h 417"/>
              <a:gd name="T62" fmla="*/ 304 w 606"/>
              <a:gd name="T63" fmla="*/ 416 h 417"/>
              <a:gd name="T64" fmla="*/ 289 w 606"/>
              <a:gd name="T6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6" h="417">
                <a:moveTo>
                  <a:pt x="289" y="417"/>
                </a:moveTo>
                <a:cubicBezTo>
                  <a:pt x="269" y="417"/>
                  <a:pt x="248" y="415"/>
                  <a:pt x="227" y="410"/>
                </a:cubicBezTo>
                <a:cubicBezTo>
                  <a:pt x="200" y="405"/>
                  <a:pt x="173" y="397"/>
                  <a:pt x="147" y="386"/>
                </a:cubicBezTo>
                <a:cubicBezTo>
                  <a:pt x="121" y="375"/>
                  <a:pt x="97" y="363"/>
                  <a:pt x="76" y="348"/>
                </a:cubicBezTo>
                <a:cubicBezTo>
                  <a:pt x="54" y="333"/>
                  <a:pt x="37" y="317"/>
                  <a:pt x="24" y="301"/>
                </a:cubicBezTo>
                <a:cubicBezTo>
                  <a:pt x="12" y="285"/>
                  <a:pt x="4" y="269"/>
                  <a:pt x="2" y="255"/>
                </a:cubicBezTo>
                <a:cubicBezTo>
                  <a:pt x="0" y="242"/>
                  <a:pt x="3" y="230"/>
                  <a:pt x="9" y="220"/>
                </a:cubicBezTo>
                <a:cubicBezTo>
                  <a:pt x="16" y="209"/>
                  <a:pt x="28" y="201"/>
                  <a:pt x="43" y="194"/>
                </a:cubicBezTo>
                <a:cubicBezTo>
                  <a:pt x="59" y="188"/>
                  <a:pt x="79" y="184"/>
                  <a:pt x="102" y="183"/>
                </a:cubicBezTo>
                <a:cubicBezTo>
                  <a:pt x="111" y="183"/>
                  <a:pt x="111" y="183"/>
                  <a:pt x="111" y="183"/>
                </a:cubicBezTo>
                <a:cubicBezTo>
                  <a:pt x="111" y="183"/>
                  <a:pt x="115" y="183"/>
                  <a:pt x="116" y="183"/>
                </a:cubicBezTo>
                <a:cubicBezTo>
                  <a:pt x="118" y="183"/>
                  <a:pt x="120" y="183"/>
                  <a:pt x="122" y="183"/>
                </a:cubicBezTo>
                <a:cubicBezTo>
                  <a:pt x="124" y="183"/>
                  <a:pt x="126" y="183"/>
                  <a:pt x="128" y="184"/>
                </a:cubicBezTo>
                <a:cubicBezTo>
                  <a:pt x="134" y="184"/>
                  <a:pt x="134" y="184"/>
                  <a:pt x="134" y="184"/>
                </a:cubicBezTo>
                <a:cubicBezTo>
                  <a:pt x="137" y="184"/>
                  <a:pt x="139" y="184"/>
                  <a:pt x="141" y="185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" y="7"/>
                  <a:pt x="13" y="7"/>
                  <a:pt x="13" y="7"/>
                </a:cubicBezTo>
                <a:cubicBezTo>
                  <a:pt x="387" y="0"/>
                  <a:pt x="387" y="0"/>
                  <a:pt x="387" y="0"/>
                </a:cubicBezTo>
                <a:cubicBezTo>
                  <a:pt x="606" y="245"/>
                  <a:pt x="606" y="245"/>
                  <a:pt x="606" y="245"/>
                </a:cubicBezTo>
                <a:cubicBezTo>
                  <a:pt x="333" y="257"/>
                  <a:pt x="333" y="257"/>
                  <a:pt x="333" y="257"/>
                </a:cubicBezTo>
                <a:cubicBezTo>
                  <a:pt x="348" y="271"/>
                  <a:pt x="348" y="271"/>
                  <a:pt x="348" y="271"/>
                </a:cubicBezTo>
                <a:cubicBezTo>
                  <a:pt x="350" y="272"/>
                  <a:pt x="351" y="273"/>
                  <a:pt x="353" y="274"/>
                </a:cubicBezTo>
                <a:cubicBezTo>
                  <a:pt x="357" y="278"/>
                  <a:pt x="357" y="278"/>
                  <a:pt x="357" y="278"/>
                </a:cubicBezTo>
                <a:cubicBezTo>
                  <a:pt x="361" y="282"/>
                  <a:pt x="361" y="282"/>
                  <a:pt x="361" y="282"/>
                </a:cubicBezTo>
                <a:cubicBezTo>
                  <a:pt x="362" y="283"/>
                  <a:pt x="365" y="287"/>
                  <a:pt x="365" y="287"/>
                </a:cubicBezTo>
                <a:cubicBezTo>
                  <a:pt x="370" y="292"/>
                  <a:pt x="370" y="292"/>
                  <a:pt x="370" y="292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85" y="309"/>
                  <a:pt x="393" y="325"/>
                  <a:pt x="397" y="339"/>
                </a:cubicBezTo>
                <a:cubicBezTo>
                  <a:pt x="400" y="353"/>
                  <a:pt x="399" y="365"/>
                  <a:pt x="393" y="376"/>
                </a:cubicBezTo>
                <a:cubicBezTo>
                  <a:pt x="387" y="387"/>
                  <a:pt x="377" y="396"/>
                  <a:pt x="363" y="403"/>
                </a:cubicBezTo>
                <a:cubicBezTo>
                  <a:pt x="347" y="410"/>
                  <a:pt x="328" y="415"/>
                  <a:pt x="304" y="416"/>
                </a:cubicBezTo>
                <a:cubicBezTo>
                  <a:pt x="299" y="417"/>
                  <a:pt x="294" y="417"/>
                  <a:pt x="289" y="41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71">
            <a:extLst>
              <a:ext uri="{FF2B5EF4-FFF2-40B4-BE49-F238E27FC236}">
                <a16:creationId xmlns:a16="http://schemas.microsoft.com/office/drawing/2014/main" id="{A969B935-A7CF-4BF1-BEA8-15BAE5094A8B}"/>
              </a:ext>
            </a:extLst>
          </p:cNvPr>
          <p:cNvSpPr>
            <a:spLocks/>
          </p:cNvSpPr>
          <p:nvPr/>
        </p:nvSpPr>
        <p:spPr bwMode="auto">
          <a:xfrm rot="18900000">
            <a:off x="6550753" y="3285583"/>
            <a:ext cx="1332642" cy="1236227"/>
          </a:xfrm>
          <a:custGeom>
            <a:avLst/>
            <a:gdLst>
              <a:gd name="T0" fmla="*/ 172 w 590"/>
              <a:gd name="T1" fmla="*/ 301 h 547"/>
              <a:gd name="T2" fmla="*/ 156 w 590"/>
              <a:gd name="T3" fmla="*/ 305 h 547"/>
              <a:gd name="T4" fmla="*/ 150 w 590"/>
              <a:gd name="T5" fmla="*/ 307 h 547"/>
              <a:gd name="T6" fmla="*/ 144 w 590"/>
              <a:gd name="T7" fmla="*/ 308 h 547"/>
              <a:gd name="T8" fmla="*/ 138 w 590"/>
              <a:gd name="T9" fmla="*/ 310 h 547"/>
              <a:gd name="T10" fmla="*/ 132 w 590"/>
              <a:gd name="T11" fmla="*/ 311 h 547"/>
              <a:gd name="T12" fmla="*/ 123 w 590"/>
              <a:gd name="T13" fmla="*/ 313 h 547"/>
              <a:gd name="T14" fmla="*/ 121 w 590"/>
              <a:gd name="T15" fmla="*/ 313 h 547"/>
              <a:gd name="T16" fmla="*/ 95 w 590"/>
              <a:gd name="T17" fmla="*/ 315 h 547"/>
              <a:gd name="T18" fmla="*/ 60 w 590"/>
              <a:gd name="T19" fmla="*/ 310 h 547"/>
              <a:gd name="T20" fmla="*/ 19 w 590"/>
              <a:gd name="T21" fmla="*/ 286 h 547"/>
              <a:gd name="T22" fmla="*/ 2 w 590"/>
              <a:gd name="T23" fmla="*/ 244 h 547"/>
              <a:gd name="T24" fmla="*/ 11 w 590"/>
              <a:gd name="T25" fmla="*/ 185 h 547"/>
              <a:gd name="T26" fmla="*/ 50 w 590"/>
              <a:gd name="T27" fmla="*/ 120 h 547"/>
              <a:gd name="T28" fmla="*/ 109 w 590"/>
              <a:gd name="T29" fmla="*/ 63 h 547"/>
              <a:gd name="T30" fmla="*/ 180 w 590"/>
              <a:gd name="T31" fmla="*/ 21 h 547"/>
              <a:gd name="T32" fmla="*/ 254 w 590"/>
              <a:gd name="T33" fmla="*/ 1 h 547"/>
              <a:gd name="T34" fmla="*/ 273 w 590"/>
              <a:gd name="T35" fmla="*/ 0 h 547"/>
              <a:gd name="T36" fmla="*/ 315 w 590"/>
              <a:gd name="T37" fmla="*/ 6 h 547"/>
              <a:gd name="T38" fmla="*/ 353 w 590"/>
              <a:gd name="T39" fmla="*/ 33 h 547"/>
              <a:gd name="T40" fmla="*/ 367 w 590"/>
              <a:gd name="T41" fmla="*/ 77 h 547"/>
              <a:gd name="T42" fmla="*/ 355 w 590"/>
              <a:gd name="T43" fmla="*/ 135 h 547"/>
              <a:gd name="T44" fmla="*/ 354 w 590"/>
              <a:gd name="T45" fmla="*/ 139 h 547"/>
              <a:gd name="T46" fmla="*/ 351 w 590"/>
              <a:gd name="T47" fmla="*/ 145 h 547"/>
              <a:gd name="T48" fmla="*/ 349 w 590"/>
              <a:gd name="T49" fmla="*/ 148 h 547"/>
              <a:gd name="T50" fmla="*/ 346 w 590"/>
              <a:gd name="T51" fmla="*/ 153 h 547"/>
              <a:gd name="T52" fmla="*/ 344 w 590"/>
              <a:gd name="T53" fmla="*/ 158 h 547"/>
              <a:gd name="T54" fmla="*/ 341 w 590"/>
              <a:gd name="T55" fmla="*/ 162 h 547"/>
              <a:gd name="T56" fmla="*/ 340 w 590"/>
              <a:gd name="T57" fmla="*/ 164 h 547"/>
              <a:gd name="T58" fmla="*/ 337 w 590"/>
              <a:gd name="T59" fmla="*/ 169 h 547"/>
              <a:gd name="T60" fmla="*/ 328 w 590"/>
              <a:gd name="T61" fmla="*/ 184 h 547"/>
              <a:gd name="T62" fmla="*/ 590 w 590"/>
              <a:gd name="T63" fmla="*/ 151 h 547"/>
              <a:gd name="T64" fmla="*/ 438 w 590"/>
              <a:gd name="T65" fmla="*/ 489 h 547"/>
              <a:gd name="T66" fmla="*/ 72 w 590"/>
              <a:gd name="T67" fmla="*/ 547 h 547"/>
              <a:gd name="T68" fmla="*/ 172 w 590"/>
              <a:gd name="T69" fmla="*/ 301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0" h="547">
                <a:moveTo>
                  <a:pt x="172" y="301"/>
                </a:moveTo>
                <a:cubicBezTo>
                  <a:pt x="156" y="305"/>
                  <a:pt x="156" y="305"/>
                  <a:pt x="156" y="305"/>
                </a:cubicBezTo>
                <a:cubicBezTo>
                  <a:pt x="154" y="306"/>
                  <a:pt x="152" y="306"/>
                  <a:pt x="150" y="307"/>
                </a:cubicBezTo>
                <a:cubicBezTo>
                  <a:pt x="148" y="307"/>
                  <a:pt x="146" y="308"/>
                  <a:pt x="144" y="308"/>
                </a:cubicBezTo>
                <a:cubicBezTo>
                  <a:pt x="138" y="310"/>
                  <a:pt x="138" y="310"/>
                  <a:pt x="138" y="310"/>
                </a:cubicBezTo>
                <a:cubicBezTo>
                  <a:pt x="136" y="310"/>
                  <a:pt x="134" y="311"/>
                  <a:pt x="132" y="311"/>
                </a:cubicBezTo>
                <a:cubicBezTo>
                  <a:pt x="132" y="311"/>
                  <a:pt x="124" y="312"/>
                  <a:pt x="123" y="313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112" y="314"/>
                  <a:pt x="103" y="315"/>
                  <a:pt x="95" y="315"/>
                </a:cubicBezTo>
                <a:cubicBezTo>
                  <a:pt x="82" y="315"/>
                  <a:pt x="70" y="313"/>
                  <a:pt x="60" y="310"/>
                </a:cubicBezTo>
                <a:cubicBezTo>
                  <a:pt x="43" y="305"/>
                  <a:pt x="29" y="297"/>
                  <a:pt x="19" y="286"/>
                </a:cubicBezTo>
                <a:cubicBezTo>
                  <a:pt x="9" y="275"/>
                  <a:pt x="4" y="260"/>
                  <a:pt x="2" y="244"/>
                </a:cubicBezTo>
                <a:cubicBezTo>
                  <a:pt x="0" y="226"/>
                  <a:pt x="3" y="206"/>
                  <a:pt x="11" y="185"/>
                </a:cubicBezTo>
                <a:cubicBezTo>
                  <a:pt x="20" y="163"/>
                  <a:pt x="33" y="142"/>
                  <a:pt x="50" y="120"/>
                </a:cubicBezTo>
                <a:cubicBezTo>
                  <a:pt x="66" y="100"/>
                  <a:pt x="86" y="80"/>
                  <a:pt x="109" y="63"/>
                </a:cubicBezTo>
                <a:cubicBezTo>
                  <a:pt x="131" y="46"/>
                  <a:pt x="155" y="32"/>
                  <a:pt x="180" y="21"/>
                </a:cubicBezTo>
                <a:cubicBezTo>
                  <a:pt x="206" y="10"/>
                  <a:pt x="231" y="3"/>
                  <a:pt x="254" y="1"/>
                </a:cubicBezTo>
                <a:cubicBezTo>
                  <a:pt x="261" y="0"/>
                  <a:pt x="267" y="0"/>
                  <a:pt x="273" y="0"/>
                </a:cubicBezTo>
                <a:cubicBezTo>
                  <a:pt x="289" y="0"/>
                  <a:pt x="303" y="2"/>
                  <a:pt x="315" y="6"/>
                </a:cubicBezTo>
                <a:cubicBezTo>
                  <a:pt x="331" y="12"/>
                  <a:pt x="344" y="21"/>
                  <a:pt x="353" y="33"/>
                </a:cubicBezTo>
                <a:cubicBezTo>
                  <a:pt x="362" y="45"/>
                  <a:pt x="367" y="60"/>
                  <a:pt x="367" y="77"/>
                </a:cubicBezTo>
                <a:cubicBezTo>
                  <a:pt x="368" y="95"/>
                  <a:pt x="364" y="115"/>
                  <a:pt x="355" y="135"/>
                </a:cubicBezTo>
                <a:cubicBezTo>
                  <a:pt x="355" y="136"/>
                  <a:pt x="354" y="139"/>
                  <a:pt x="354" y="139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46" y="155"/>
                  <a:pt x="345" y="157"/>
                  <a:pt x="344" y="158"/>
                </a:cubicBezTo>
                <a:cubicBezTo>
                  <a:pt x="343" y="160"/>
                  <a:pt x="342" y="161"/>
                  <a:pt x="341" y="162"/>
                </a:cubicBezTo>
                <a:cubicBezTo>
                  <a:pt x="340" y="164"/>
                  <a:pt x="340" y="164"/>
                  <a:pt x="340" y="164"/>
                </a:cubicBezTo>
                <a:cubicBezTo>
                  <a:pt x="339" y="165"/>
                  <a:pt x="338" y="167"/>
                  <a:pt x="337" y="169"/>
                </a:cubicBezTo>
                <a:cubicBezTo>
                  <a:pt x="328" y="184"/>
                  <a:pt x="328" y="184"/>
                  <a:pt x="328" y="184"/>
                </a:cubicBezTo>
                <a:cubicBezTo>
                  <a:pt x="590" y="151"/>
                  <a:pt x="590" y="151"/>
                  <a:pt x="590" y="151"/>
                </a:cubicBezTo>
                <a:cubicBezTo>
                  <a:pt x="438" y="489"/>
                  <a:pt x="438" y="489"/>
                  <a:pt x="438" y="489"/>
                </a:cubicBezTo>
                <a:cubicBezTo>
                  <a:pt x="72" y="547"/>
                  <a:pt x="72" y="547"/>
                  <a:pt x="72" y="547"/>
                </a:cubicBezTo>
                <a:lnTo>
                  <a:pt x="172" y="3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61" name="Straight Connector 39">
            <a:extLst>
              <a:ext uri="{FF2B5EF4-FFF2-40B4-BE49-F238E27FC236}">
                <a16:creationId xmlns:a16="http://schemas.microsoft.com/office/drawing/2014/main" id="{6DC39412-2103-4CCD-82DA-E5B8E17A00C6}"/>
              </a:ext>
            </a:extLst>
          </p:cNvPr>
          <p:cNvCxnSpPr/>
          <p:nvPr/>
        </p:nvCxnSpPr>
        <p:spPr>
          <a:xfrm flipH="1">
            <a:off x="2962604" y="2189691"/>
            <a:ext cx="1983755" cy="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1">
            <a:extLst>
              <a:ext uri="{FF2B5EF4-FFF2-40B4-BE49-F238E27FC236}">
                <a16:creationId xmlns:a16="http://schemas.microsoft.com/office/drawing/2014/main" id="{9CEFED98-BC0E-4772-B504-932A37D12596}"/>
              </a:ext>
            </a:extLst>
          </p:cNvPr>
          <p:cNvCxnSpPr/>
          <p:nvPr/>
        </p:nvCxnSpPr>
        <p:spPr>
          <a:xfrm flipH="1">
            <a:off x="2962603" y="4985816"/>
            <a:ext cx="1662369" cy="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43">
            <a:extLst>
              <a:ext uri="{FF2B5EF4-FFF2-40B4-BE49-F238E27FC236}">
                <a16:creationId xmlns:a16="http://schemas.microsoft.com/office/drawing/2014/main" id="{7E885F4E-D3E0-417C-984B-97389AA6FE3C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7484296" y="4170713"/>
            <a:ext cx="16388" cy="131067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436">
            <a:extLst>
              <a:ext uri="{FF2B5EF4-FFF2-40B4-BE49-F238E27FC236}">
                <a16:creationId xmlns:a16="http://schemas.microsoft.com/office/drawing/2014/main" id="{69E5B9E2-FC73-4D70-89F5-F51E9956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680" y="5481391"/>
            <a:ext cx="16480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>
                <a:solidFill>
                  <a:srgbClr val="273339"/>
                </a:solidFill>
              </a:rPr>
              <a:t>3. XBRL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7AD9DE6-AC68-4D0A-B8DE-197D9E57DCED}"/>
              </a:ext>
            </a:extLst>
          </p:cNvPr>
          <p:cNvSpPr txBox="1">
            <a:spLocks/>
          </p:cNvSpPr>
          <p:nvPr/>
        </p:nvSpPr>
        <p:spPr>
          <a:xfrm>
            <a:off x="6676680" y="5796720"/>
            <a:ext cx="202462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en-US" sz="1200" dirty="0"/>
              <a:t>The technology for the creation of the taxonomy</a:t>
            </a:r>
          </a:p>
        </p:txBody>
      </p:sp>
      <p:sp>
        <p:nvSpPr>
          <p:cNvPr id="66" name="Rectangle 1436">
            <a:extLst>
              <a:ext uri="{FF2B5EF4-FFF2-40B4-BE49-F238E27FC236}">
                <a16:creationId xmlns:a16="http://schemas.microsoft.com/office/drawing/2014/main" id="{1D669F48-4645-4389-B1E2-83C84D032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8" y="4841509"/>
            <a:ext cx="228950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b="1" dirty="0">
                <a:solidFill>
                  <a:srgbClr val="273339"/>
                </a:solidFill>
              </a:rPr>
              <a:t>2. DPM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CB187C11-EEC7-4DB4-94A0-9090CB7F7EC0}"/>
              </a:ext>
            </a:extLst>
          </p:cNvPr>
          <p:cNvSpPr txBox="1">
            <a:spLocks/>
          </p:cNvSpPr>
          <p:nvPr/>
        </p:nvSpPr>
        <p:spPr>
          <a:xfrm>
            <a:off x="510288" y="5156838"/>
            <a:ext cx="228950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ts val="0"/>
              </a:spcBef>
              <a:buNone/>
            </a:pPr>
            <a:r>
              <a:rPr lang="en-US" sz="1200" dirty="0"/>
              <a:t>Methodology for creating the reporting model</a:t>
            </a:r>
          </a:p>
        </p:txBody>
      </p:sp>
      <p:sp>
        <p:nvSpPr>
          <p:cNvPr id="68" name="Rectangle 1436">
            <a:extLst>
              <a:ext uri="{FF2B5EF4-FFF2-40B4-BE49-F238E27FC236}">
                <a16:creationId xmlns:a16="http://schemas.microsoft.com/office/drawing/2014/main" id="{B2CA90F5-56AB-4A6F-8404-7F15B498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4" y="1693325"/>
            <a:ext cx="228950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b="1" dirty="0">
                <a:solidFill>
                  <a:srgbClr val="273339"/>
                </a:solidFill>
              </a:rPr>
              <a:t>1. Information requirements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853140F-EF2A-437A-984F-BD82DBECAC43}"/>
              </a:ext>
            </a:extLst>
          </p:cNvPr>
          <p:cNvSpPr txBox="1">
            <a:spLocks/>
          </p:cNvSpPr>
          <p:nvPr/>
        </p:nvSpPr>
        <p:spPr>
          <a:xfrm>
            <a:off x="510288" y="2304390"/>
            <a:ext cx="228950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200" dirty="0"/>
              <a:t>Business templates (usually in spreadsheet format)</a:t>
            </a:r>
          </a:p>
        </p:txBody>
      </p:sp>
    </p:spTree>
    <p:extLst>
      <p:ext uri="{BB962C8B-B14F-4D97-AF65-F5344CB8AC3E}">
        <p14:creationId xmlns:p14="http://schemas.microsoft.com/office/powerpoint/2010/main" val="777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/>
        </p:nvGraphicFramePr>
        <p:xfrm>
          <a:off x="1531525" y="26269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785DE2A-7E0C-4884-95BE-557909886E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8E42B41-E574-49AF-8E8A-645D0C9CA5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dirty="0"/>
              <a:t>DPM methodology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65888"/>
            <a:ext cx="2057400" cy="280987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65888"/>
            <a:ext cx="3086100" cy="280987"/>
          </a:xfrm>
        </p:spPr>
        <p:txBody>
          <a:bodyPr/>
          <a:lstStyle/>
          <a:p>
            <a:r>
              <a:rPr lang="en-US"/>
              <a:t>större - a multipurpose PowerPoint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280987"/>
          </a:xfrm>
        </p:spPr>
        <p:txBody>
          <a:bodyPr/>
          <a:lstStyle/>
          <a:p>
            <a:fld id="{6E18DBF4-37B7-4C4F-9728-A1C100B177EE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2127659" y="4137949"/>
            <a:ext cx="0" cy="4765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94370" y="4911551"/>
            <a:ext cx="1134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/>
              <a:t>Step 01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29196" y="4602735"/>
            <a:ext cx="1134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/>
              <a:t>Step 02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4023" y="4293918"/>
            <a:ext cx="1134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/>
              <a:t>Step 03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98849" y="3985101"/>
            <a:ext cx="1134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/>
              <a:t>Step 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33674" y="3676284"/>
            <a:ext cx="1134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/>
              <a:t>Step 05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 flipV="1">
            <a:off x="3362486" y="3830772"/>
            <a:ext cx="0" cy="5154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 flipV="1">
            <a:off x="4597313" y="3464677"/>
            <a:ext cx="0" cy="573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  <a:endCxn id="73" idx="2"/>
          </p:cNvCxnSpPr>
          <p:nvPr/>
        </p:nvCxnSpPr>
        <p:spPr>
          <a:xfrm flipH="1" flipV="1">
            <a:off x="5832137" y="2955873"/>
            <a:ext cx="2" cy="7685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  <a:endCxn id="70" idx="2"/>
          </p:cNvCxnSpPr>
          <p:nvPr/>
        </p:nvCxnSpPr>
        <p:spPr>
          <a:xfrm flipV="1">
            <a:off x="7141658" y="2933923"/>
            <a:ext cx="0" cy="4950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1459645" y="3131477"/>
            <a:ext cx="1336028" cy="859745"/>
            <a:chOff x="838200" y="3013675"/>
            <a:chExt cx="1781370" cy="1146325"/>
          </a:xfrm>
        </p:grpSpPr>
        <p:sp>
          <p:nvSpPr>
            <p:cNvPr id="61" name="Rectangle 1436"/>
            <p:cNvSpPr>
              <a:spLocks noChangeArrowheads="1"/>
            </p:cNvSpPr>
            <p:nvPr/>
          </p:nvSpPr>
          <p:spPr bwMode="auto">
            <a:xfrm>
              <a:off x="838200" y="3013675"/>
              <a:ext cx="1781369" cy="33855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sz="1200" b="1" dirty="0"/>
                <a:t>Data dictionary</a:t>
              </a: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838200" y="3329004"/>
              <a:ext cx="1781370" cy="830996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Domains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Hierarchies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Dimensions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Members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94471" y="2832529"/>
            <a:ext cx="1336028" cy="859745"/>
            <a:chOff x="838200" y="3013675"/>
            <a:chExt cx="1781370" cy="1146325"/>
          </a:xfrm>
        </p:grpSpPr>
        <p:sp>
          <p:nvSpPr>
            <p:cNvPr id="66" name="Rectangle 1436"/>
            <p:cNvSpPr>
              <a:spLocks noChangeArrowheads="1"/>
            </p:cNvSpPr>
            <p:nvPr/>
          </p:nvSpPr>
          <p:spPr bwMode="auto">
            <a:xfrm>
              <a:off x="838200" y="3013675"/>
              <a:ext cx="1781369" cy="33855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sz="1200" b="1" dirty="0"/>
                <a:t>Tables</a:t>
              </a:r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838200" y="3329004"/>
              <a:ext cx="1781370" cy="830996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Axis (open and close)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Coordinates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Grey cells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Filing indicators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98948" y="1935679"/>
            <a:ext cx="1485419" cy="998244"/>
            <a:chOff x="838200" y="3013675"/>
            <a:chExt cx="1781370" cy="1330990"/>
          </a:xfrm>
        </p:grpSpPr>
        <p:sp>
          <p:nvSpPr>
            <p:cNvPr id="69" name="Rectangle 1436"/>
            <p:cNvSpPr>
              <a:spLocks noChangeArrowheads="1"/>
            </p:cNvSpPr>
            <p:nvPr/>
          </p:nvSpPr>
          <p:spPr bwMode="auto">
            <a:xfrm>
              <a:off x="838200" y="3013675"/>
              <a:ext cx="1781369" cy="33855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sz="1200" b="1" dirty="0"/>
                <a:t>Documentation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838200" y="3329004"/>
              <a:ext cx="1781370" cy="1015661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DPM database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Annotated templates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Changes between versions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Sample files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64123" y="2234628"/>
            <a:ext cx="1336028" cy="721245"/>
            <a:chOff x="838200" y="3013675"/>
            <a:chExt cx="1781370" cy="961659"/>
          </a:xfrm>
        </p:grpSpPr>
        <p:sp>
          <p:nvSpPr>
            <p:cNvPr id="72" name="Rectangle 1436"/>
            <p:cNvSpPr>
              <a:spLocks noChangeArrowheads="1"/>
            </p:cNvSpPr>
            <p:nvPr/>
          </p:nvSpPr>
          <p:spPr bwMode="auto">
            <a:xfrm>
              <a:off x="838200" y="3013675"/>
              <a:ext cx="1781369" cy="33855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sz="1200" b="1" dirty="0"/>
                <a:t>Filing rules</a:t>
              </a: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838200" y="3329004"/>
              <a:ext cx="1781370" cy="646330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Constrains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Additional rules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Guidance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29297" y="2533579"/>
            <a:ext cx="1336028" cy="859745"/>
            <a:chOff x="838200" y="3013675"/>
            <a:chExt cx="1781370" cy="1146325"/>
          </a:xfrm>
        </p:grpSpPr>
        <p:sp>
          <p:nvSpPr>
            <p:cNvPr id="75" name="Rectangle 1436"/>
            <p:cNvSpPr>
              <a:spLocks noChangeArrowheads="1"/>
            </p:cNvSpPr>
            <p:nvPr/>
          </p:nvSpPr>
          <p:spPr bwMode="auto">
            <a:xfrm>
              <a:off x="838200" y="3013675"/>
              <a:ext cx="1781369" cy="33855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sz="1200" b="1" dirty="0"/>
                <a:t>Validations</a:t>
              </a:r>
            </a:p>
          </p:txBody>
        </p:sp>
        <p:sp>
          <p:nvSpPr>
            <p:cNvPr id="76" name="Content Placeholder 2"/>
            <p:cNvSpPr txBox="1">
              <a:spLocks/>
            </p:cNvSpPr>
            <p:nvPr/>
          </p:nvSpPr>
          <p:spPr>
            <a:xfrm>
              <a:off x="838200" y="3329004"/>
              <a:ext cx="1781370" cy="830996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Formulas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Variables and filters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Severity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900" dirty="0"/>
                <a:t>Error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32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DPM tools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7C88DF-392E-43C2-A3E3-F250EFC9CC9F}"/>
              </a:ext>
            </a:extLst>
          </p:cNvPr>
          <p:cNvSpPr txBox="1"/>
          <p:nvPr/>
        </p:nvSpPr>
        <p:spPr>
          <a:xfrm>
            <a:off x="456153" y="5732232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List of available commercial &amp; open source tools in </a:t>
            </a:r>
            <a:r>
              <a:rPr lang="en-US" dirty="0">
                <a:hlinkClick r:id="rId3"/>
              </a:rPr>
              <a:t>https://eurofiling.info/portal/xbrl-solutions/</a:t>
            </a:r>
            <a:r>
              <a:rPr lang="en-US" dirty="0"/>
              <a:t> </a:t>
            </a:r>
          </a:p>
        </p:txBody>
      </p:sp>
      <p:sp>
        <p:nvSpPr>
          <p:cNvPr id="6" name="Pentagon 40">
            <a:extLst>
              <a:ext uri="{FF2B5EF4-FFF2-40B4-BE49-F238E27FC236}">
                <a16:creationId xmlns:a16="http://schemas.microsoft.com/office/drawing/2014/main" id="{BF49DF64-9E31-4E9E-84DA-3270E6B861EE}"/>
              </a:ext>
            </a:extLst>
          </p:cNvPr>
          <p:cNvSpPr/>
          <p:nvPr/>
        </p:nvSpPr>
        <p:spPr>
          <a:xfrm flipH="1">
            <a:off x="4572000" y="2564904"/>
            <a:ext cx="2670375" cy="689639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41">
            <a:extLst>
              <a:ext uri="{FF2B5EF4-FFF2-40B4-BE49-F238E27FC236}">
                <a16:creationId xmlns:a16="http://schemas.microsoft.com/office/drawing/2014/main" id="{DD41297E-54D1-4EC9-9B63-11198A3A01E5}"/>
              </a:ext>
            </a:extLst>
          </p:cNvPr>
          <p:cNvSpPr/>
          <p:nvPr/>
        </p:nvSpPr>
        <p:spPr>
          <a:xfrm flipH="1">
            <a:off x="3817697" y="3326905"/>
            <a:ext cx="2952238" cy="72951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42">
            <a:extLst>
              <a:ext uri="{FF2B5EF4-FFF2-40B4-BE49-F238E27FC236}">
                <a16:creationId xmlns:a16="http://schemas.microsoft.com/office/drawing/2014/main" id="{85584C05-F8C2-42E0-9354-71953C8C7FC5}"/>
              </a:ext>
            </a:extLst>
          </p:cNvPr>
          <p:cNvSpPr/>
          <p:nvPr/>
        </p:nvSpPr>
        <p:spPr>
          <a:xfrm flipH="1">
            <a:off x="3367639" y="4139246"/>
            <a:ext cx="2952238" cy="6497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58">
            <a:extLst>
              <a:ext uri="{FF2B5EF4-FFF2-40B4-BE49-F238E27FC236}">
                <a16:creationId xmlns:a16="http://schemas.microsoft.com/office/drawing/2014/main" id="{7C2CFA34-62D5-45B1-9225-02EB7AF61A90}"/>
              </a:ext>
            </a:extLst>
          </p:cNvPr>
          <p:cNvGrpSpPr/>
          <p:nvPr/>
        </p:nvGrpSpPr>
        <p:grpSpPr>
          <a:xfrm>
            <a:off x="5510217" y="3875459"/>
            <a:ext cx="3487351" cy="1672675"/>
            <a:chOff x="5329238" y="2790825"/>
            <a:chExt cx="2651125" cy="1271588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E8D261-B8CB-4391-9A19-86847A1B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2790825"/>
              <a:ext cx="1885950" cy="471488"/>
            </a:xfrm>
            <a:custGeom>
              <a:avLst/>
              <a:gdLst/>
              <a:ahLst/>
              <a:cxnLst>
                <a:cxn ang="0">
                  <a:pos x="586" y="297"/>
                </a:cxn>
                <a:cxn ang="0">
                  <a:pos x="0" y="126"/>
                </a:cxn>
                <a:cxn ang="0">
                  <a:pos x="586" y="0"/>
                </a:cxn>
                <a:cxn ang="0">
                  <a:pos x="1188" y="131"/>
                </a:cxn>
                <a:cxn ang="0">
                  <a:pos x="586" y="297"/>
                </a:cxn>
              </a:cxnLst>
              <a:rect l="0" t="0" r="r" b="b"/>
              <a:pathLst>
                <a:path w="1188" h="297">
                  <a:moveTo>
                    <a:pt x="586" y="297"/>
                  </a:moveTo>
                  <a:lnTo>
                    <a:pt x="0" y="126"/>
                  </a:lnTo>
                  <a:lnTo>
                    <a:pt x="586" y="0"/>
                  </a:lnTo>
                  <a:lnTo>
                    <a:pt x="1188" y="131"/>
                  </a:lnTo>
                  <a:lnTo>
                    <a:pt x="586" y="29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74BF463-CC44-4EB4-AA1B-D10E31CA4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2998788"/>
              <a:ext cx="1338263" cy="1063625"/>
            </a:xfrm>
            <a:custGeom>
              <a:avLst/>
              <a:gdLst/>
              <a:ahLst/>
              <a:cxnLst>
                <a:cxn ang="0">
                  <a:pos x="0" y="670"/>
                </a:cxn>
                <a:cxn ang="0">
                  <a:pos x="0" y="166"/>
                </a:cxn>
                <a:cxn ang="0">
                  <a:pos x="602" y="0"/>
                </a:cxn>
                <a:cxn ang="0">
                  <a:pos x="843" y="307"/>
                </a:cxn>
                <a:cxn ang="0">
                  <a:pos x="0" y="670"/>
                </a:cxn>
              </a:cxnLst>
              <a:rect l="0" t="0" r="r" b="b"/>
              <a:pathLst>
                <a:path w="843" h="670">
                  <a:moveTo>
                    <a:pt x="0" y="670"/>
                  </a:moveTo>
                  <a:lnTo>
                    <a:pt x="0" y="166"/>
                  </a:lnTo>
                  <a:lnTo>
                    <a:pt x="602" y="0"/>
                  </a:lnTo>
                  <a:lnTo>
                    <a:pt x="843" y="307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055C5AE-178C-4108-B8D3-55D31806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990850"/>
              <a:ext cx="1312863" cy="1071563"/>
            </a:xfrm>
            <a:custGeom>
              <a:avLst/>
              <a:gdLst/>
              <a:ahLst/>
              <a:cxnLst>
                <a:cxn ang="0">
                  <a:pos x="827" y="675"/>
                </a:cxn>
                <a:cxn ang="0">
                  <a:pos x="0" y="312"/>
                </a:cxn>
                <a:cxn ang="0">
                  <a:pos x="241" y="0"/>
                </a:cxn>
                <a:cxn ang="0">
                  <a:pos x="827" y="171"/>
                </a:cxn>
                <a:cxn ang="0">
                  <a:pos x="827" y="675"/>
                </a:cxn>
              </a:cxnLst>
              <a:rect l="0" t="0" r="r" b="b"/>
              <a:pathLst>
                <a:path w="827" h="675">
                  <a:moveTo>
                    <a:pt x="827" y="675"/>
                  </a:moveTo>
                  <a:lnTo>
                    <a:pt x="0" y="312"/>
                  </a:lnTo>
                  <a:lnTo>
                    <a:pt x="241" y="0"/>
                  </a:lnTo>
                  <a:lnTo>
                    <a:pt x="827" y="171"/>
                  </a:lnTo>
                  <a:lnTo>
                    <a:pt x="827" y="6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C0A2D491-AF24-4100-B076-4A632E6B3132}"/>
              </a:ext>
            </a:extLst>
          </p:cNvPr>
          <p:cNvGrpSpPr/>
          <p:nvPr/>
        </p:nvGrpSpPr>
        <p:grpSpPr>
          <a:xfrm>
            <a:off x="6078220" y="3228104"/>
            <a:ext cx="2345087" cy="1158969"/>
            <a:chOff x="5761038" y="2298700"/>
            <a:chExt cx="1782762" cy="88106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480E18D-912C-40CC-ACC3-624FCFDA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2298700"/>
              <a:ext cx="919163" cy="161925"/>
            </a:xfrm>
            <a:custGeom>
              <a:avLst/>
              <a:gdLst/>
              <a:ahLst/>
              <a:cxnLst>
                <a:cxn ang="0">
                  <a:pos x="579" y="47"/>
                </a:cxn>
                <a:cxn ang="0">
                  <a:pos x="288" y="102"/>
                </a:cxn>
                <a:cxn ang="0">
                  <a:pos x="0" y="51"/>
                </a:cxn>
                <a:cxn ang="0">
                  <a:pos x="288" y="0"/>
                </a:cxn>
                <a:cxn ang="0">
                  <a:pos x="579" y="47"/>
                </a:cxn>
              </a:cxnLst>
              <a:rect l="0" t="0" r="r" b="b"/>
              <a:pathLst>
                <a:path w="579" h="102">
                  <a:moveTo>
                    <a:pt x="579" y="47"/>
                  </a:moveTo>
                  <a:lnTo>
                    <a:pt x="288" y="102"/>
                  </a:lnTo>
                  <a:lnTo>
                    <a:pt x="0" y="51"/>
                  </a:lnTo>
                  <a:lnTo>
                    <a:pt x="288" y="0"/>
                  </a:lnTo>
                  <a:lnTo>
                    <a:pt x="579" y="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563DFEC-E38A-4D4F-BCE6-4CE0550F8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2379663"/>
              <a:ext cx="881063" cy="800100"/>
            </a:xfrm>
            <a:custGeom>
              <a:avLst/>
              <a:gdLst/>
              <a:ahLst/>
              <a:cxnLst>
                <a:cxn ang="0">
                  <a:pos x="555" y="51"/>
                </a:cxn>
                <a:cxn ang="0">
                  <a:pos x="555" y="504"/>
                </a:cxn>
                <a:cxn ang="0">
                  <a:pos x="0" y="345"/>
                </a:cxn>
                <a:cxn ang="0">
                  <a:pos x="267" y="0"/>
                </a:cxn>
                <a:cxn ang="0">
                  <a:pos x="267" y="0"/>
                </a:cxn>
                <a:cxn ang="0">
                  <a:pos x="555" y="51"/>
                </a:cxn>
              </a:cxnLst>
              <a:rect l="0" t="0" r="r" b="b"/>
              <a:pathLst>
                <a:path w="555" h="504">
                  <a:moveTo>
                    <a:pt x="555" y="51"/>
                  </a:moveTo>
                  <a:lnTo>
                    <a:pt x="555" y="504"/>
                  </a:lnTo>
                  <a:lnTo>
                    <a:pt x="0" y="345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555" y="5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F0BD576-F61D-4305-85D3-29700CDD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2373313"/>
              <a:ext cx="901700" cy="806450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0" y="55"/>
                </a:cxn>
                <a:cxn ang="0">
                  <a:pos x="291" y="0"/>
                </a:cxn>
                <a:cxn ang="0">
                  <a:pos x="291" y="0"/>
                </a:cxn>
                <a:cxn ang="0">
                  <a:pos x="568" y="352"/>
                </a:cxn>
                <a:cxn ang="0">
                  <a:pos x="0" y="508"/>
                </a:cxn>
              </a:cxnLst>
              <a:rect l="0" t="0" r="r" b="b"/>
              <a:pathLst>
                <a:path w="568" h="508">
                  <a:moveTo>
                    <a:pt x="0" y="508"/>
                  </a:moveTo>
                  <a:lnTo>
                    <a:pt x="0" y="5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568" y="352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B79390F8-950E-4482-AE45-9D46824702AE}"/>
              </a:ext>
            </a:extLst>
          </p:cNvPr>
          <p:cNvGrpSpPr/>
          <p:nvPr/>
        </p:nvGrpSpPr>
        <p:grpSpPr>
          <a:xfrm>
            <a:off x="6702607" y="2555696"/>
            <a:ext cx="1071265" cy="778911"/>
            <a:chOff x="6235700" y="1787525"/>
            <a:chExt cx="814388" cy="592138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3CCC74B-828D-434C-9448-3085E018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1787525"/>
              <a:ext cx="407988" cy="592138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0" y="0"/>
                </a:cxn>
                <a:cxn ang="0">
                  <a:pos x="257" y="325"/>
                </a:cxn>
                <a:cxn ang="0">
                  <a:pos x="0" y="373"/>
                </a:cxn>
              </a:cxnLst>
              <a:rect l="0" t="0" r="r" b="b"/>
              <a:pathLst>
                <a:path w="257" h="373">
                  <a:moveTo>
                    <a:pt x="0" y="373"/>
                  </a:moveTo>
                  <a:lnTo>
                    <a:pt x="0" y="0"/>
                  </a:lnTo>
                  <a:lnTo>
                    <a:pt x="257" y="32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7D8951D-F052-4164-9A5A-95D3F510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1787525"/>
              <a:ext cx="406400" cy="592138"/>
            </a:xfrm>
            <a:custGeom>
              <a:avLst/>
              <a:gdLst/>
              <a:ahLst/>
              <a:cxnLst>
                <a:cxn ang="0">
                  <a:pos x="256" y="373"/>
                </a:cxn>
                <a:cxn ang="0">
                  <a:pos x="0" y="330"/>
                </a:cxn>
                <a:cxn ang="0">
                  <a:pos x="256" y="0"/>
                </a:cxn>
                <a:cxn ang="0">
                  <a:pos x="256" y="373"/>
                </a:cxn>
              </a:cxnLst>
              <a:rect l="0" t="0" r="r" b="b"/>
              <a:pathLst>
                <a:path w="256" h="373">
                  <a:moveTo>
                    <a:pt x="256" y="373"/>
                  </a:moveTo>
                  <a:lnTo>
                    <a:pt x="0" y="330"/>
                  </a:lnTo>
                  <a:lnTo>
                    <a:pt x="256" y="0"/>
                  </a:lnTo>
                  <a:lnTo>
                    <a:pt x="256" y="37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6C20200-B5E6-40AE-960C-9A82B9ADDBD9}"/>
              </a:ext>
            </a:extLst>
          </p:cNvPr>
          <p:cNvSpPr txBox="1">
            <a:spLocks/>
          </p:cNvSpPr>
          <p:nvPr/>
        </p:nvSpPr>
        <p:spPr>
          <a:xfrm>
            <a:off x="4851008" y="2694286"/>
            <a:ext cx="1317284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pc="-15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Validation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F24862-274A-43EB-A91F-79CB662F5417}"/>
              </a:ext>
            </a:extLst>
          </p:cNvPr>
          <p:cNvSpPr txBox="1">
            <a:spLocks/>
          </p:cNvSpPr>
          <p:nvPr/>
        </p:nvSpPr>
        <p:spPr>
          <a:xfrm>
            <a:off x="4249510" y="3476224"/>
            <a:ext cx="1219180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pc="-15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203FD5-E8A8-4A2E-8A06-DF0948573B7B}"/>
              </a:ext>
            </a:extLst>
          </p:cNvPr>
          <p:cNvSpPr txBox="1">
            <a:spLocks/>
          </p:cNvSpPr>
          <p:nvPr/>
        </p:nvSpPr>
        <p:spPr>
          <a:xfrm>
            <a:off x="3648011" y="4248671"/>
            <a:ext cx="1569340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pc="-15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Taxonomies</a:t>
            </a:r>
          </a:p>
        </p:txBody>
      </p:sp>
      <p:sp>
        <p:nvSpPr>
          <p:cNvPr id="24" name="Rectangle 1436">
            <a:extLst>
              <a:ext uri="{FF2B5EF4-FFF2-40B4-BE49-F238E27FC236}">
                <a16:creationId xmlns:a16="http://schemas.microsoft.com/office/drawing/2014/main" id="{B09D2694-C709-4199-AE1E-88CEEE49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36" y="2328916"/>
            <a:ext cx="4059695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>
                <a:solidFill>
                  <a:schemeClr val="accent3"/>
                </a:solidFill>
              </a:rPr>
              <a:t>XBRL 2.1 + Dimensions + Enumerations + Table </a:t>
            </a:r>
            <a:r>
              <a:rPr lang="en-US" dirty="0" err="1">
                <a:solidFill>
                  <a:schemeClr val="accent3"/>
                </a:solidFill>
              </a:rPr>
              <a:t>linkbase</a:t>
            </a:r>
            <a:r>
              <a:rPr lang="en-US" dirty="0">
                <a:solidFill>
                  <a:schemeClr val="accent3"/>
                </a:solidFill>
              </a:rPr>
              <a:t> + Formulas + Filing rules + Taxonomy package</a:t>
            </a:r>
          </a:p>
        </p:txBody>
      </p:sp>
      <p:sp>
        <p:nvSpPr>
          <p:cNvPr id="27" name="Rectangle 1436">
            <a:extLst>
              <a:ext uri="{FF2B5EF4-FFF2-40B4-BE49-F238E27FC236}">
                <a16:creationId xmlns:a16="http://schemas.microsoft.com/office/drawing/2014/main" id="{F63767EC-708E-4A91-ABCD-6791830C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49" y="3482950"/>
            <a:ext cx="2690831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Visualization and creation</a:t>
            </a:r>
          </a:p>
        </p:txBody>
      </p:sp>
      <p:sp>
        <p:nvSpPr>
          <p:cNvPr id="30" name="Rectangle 1436">
            <a:extLst>
              <a:ext uri="{FF2B5EF4-FFF2-40B4-BE49-F238E27FC236}">
                <a16:creationId xmlns:a16="http://schemas.microsoft.com/office/drawing/2014/main" id="{8BF031F5-9871-4816-914C-D8753E0B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0" y="4082986"/>
            <a:ext cx="3070493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Creation from scratch and extension of existing taxonomies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E859CB5-45DA-413F-A30D-15BFE1C288C4}"/>
              </a:ext>
            </a:extLst>
          </p:cNvPr>
          <p:cNvSpPr txBox="1"/>
          <p:nvPr/>
        </p:nvSpPr>
        <p:spPr>
          <a:xfrm>
            <a:off x="318407" y="1582155"/>
            <a:ext cx="8482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order to work with DPM we need to use XBRL tools.</a:t>
            </a:r>
          </a:p>
        </p:txBody>
      </p:sp>
    </p:spTree>
    <p:extLst>
      <p:ext uri="{BB962C8B-B14F-4D97-AF65-F5344CB8AC3E}">
        <p14:creationId xmlns:p14="http://schemas.microsoft.com/office/powerpoint/2010/main" val="20977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DPM tools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BF5C4F-F322-4E76-9075-8303E26EC677}"/>
              </a:ext>
            </a:extLst>
          </p:cNvPr>
          <p:cNvSpPr txBox="1"/>
          <p:nvPr/>
        </p:nvSpPr>
        <p:spPr>
          <a:xfrm>
            <a:off x="456153" y="6114782"/>
            <a:ext cx="7992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https://arelle.org</a:t>
            </a:r>
            <a:endParaRPr lang="en-US" sz="16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DE82DD-8B27-4BDE-B333-9747B819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53" y="1875309"/>
            <a:ext cx="7568966" cy="42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arelle®">
            <a:extLst>
              <a:ext uri="{FF2B5EF4-FFF2-40B4-BE49-F238E27FC236}">
                <a16:creationId xmlns:a16="http://schemas.microsoft.com/office/drawing/2014/main" id="{320BABF6-1C7F-4CC6-9B65-49545ABA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1484784"/>
            <a:ext cx="49244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DPM: current situation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DPM tools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BF5C4F-F322-4E76-9075-8303E26EC677}"/>
              </a:ext>
            </a:extLst>
          </p:cNvPr>
          <p:cNvSpPr txBox="1"/>
          <p:nvPr/>
        </p:nvSpPr>
        <p:spPr>
          <a:xfrm>
            <a:off x="538712" y="6114782"/>
            <a:ext cx="8292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https://groups.google.com/forum/#!forum/dpm-architect</a:t>
            </a:r>
            <a:endParaRPr lang="en-U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33BD16-B010-4DDC-B996-137CF3F06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653" y="794069"/>
            <a:ext cx="2854512" cy="1898898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C1C6261B-F8DB-4533-B9E8-4124FAFA84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656" y="1891044"/>
            <a:ext cx="7630422" cy="41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2674511" y="3393480"/>
            <a:ext cx="4280297" cy="2159794"/>
            <a:chOff x="284" y="935"/>
            <a:chExt cx="2914" cy="1626"/>
          </a:xfrm>
        </p:grpSpPr>
        <p:graphicFrame>
          <p:nvGraphicFramePr>
            <p:cNvPr id="9236" name="Object 20"/>
            <p:cNvGraphicFramePr>
              <a:graphicFrameLocks noChangeAspect="1"/>
            </p:cNvGraphicFramePr>
            <p:nvPr/>
          </p:nvGraphicFramePr>
          <p:xfrm>
            <a:off x="284" y="935"/>
            <a:ext cx="2868" cy="1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Imagen de mapa de bits" r:id="rId3" imgW="4552381" imgH="2580952" progId="Paint.Picture">
                    <p:embed/>
                  </p:oleObj>
                </mc:Choice>
                <mc:Fallback>
                  <p:oleObj name="Imagen de mapa de bits" r:id="rId3" imgW="4552381" imgH="2580952" progId="Paint.Picture">
                    <p:embed/>
                    <p:pic>
                      <p:nvPicPr>
                        <p:cNvPr id="923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935"/>
                          <a:ext cx="2868" cy="1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295" y="964"/>
              <a:ext cx="2903" cy="1588"/>
            </a:xfrm>
            <a:prstGeom prst="foldedCorner">
              <a:avLst>
                <a:gd name="adj" fmla="val 4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</a:endParaRP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body" sz="quarter" idx="20"/>
          </p:nvPr>
        </p:nvSpPr>
        <p:spPr>
          <a:xfrm>
            <a:off x="4523098" y="2152691"/>
            <a:ext cx="2977530" cy="1002893"/>
          </a:xfrm>
        </p:spPr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  <a:spcAft>
                <a:spcPct val="25000"/>
              </a:spcAft>
              <a:buNone/>
            </a:pPr>
            <a:r>
              <a:rPr lang="en-GB" altLang="en-US" sz="1350" dirty="0">
                <a:latin typeface="Lucida Console" panose="020B0609040504020204" pitchFamily="49" charset="0"/>
              </a:rPr>
              <a:t>Every position inside one template can be located as a connection of items of all involved objects.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17C853-B2FA-41D9-A8ED-3F432D3813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F8F5EC-49F3-4BB5-B0F7-7DCB9890CD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520" y="976093"/>
            <a:ext cx="8640959" cy="323165"/>
          </a:xfrm>
        </p:spPr>
        <p:txBody>
          <a:bodyPr/>
          <a:lstStyle/>
          <a:p>
            <a:r>
              <a:rPr lang="en-US" sz="1500" dirty="0"/>
              <a:t>Issues of concern at COREP (</a:t>
            </a:r>
            <a:r>
              <a:rPr lang="en-US" sz="1500" i="1" dirty="0" err="1"/>
              <a:t>COmmon</a:t>
            </a:r>
            <a:r>
              <a:rPr lang="en-US" sz="1500" i="1" dirty="0"/>
              <a:t> </a:t>
            </a:r>
            <a:r>
              <a:rPr lang="en-US" sz="1500" i="1" dirty="0" err="1"/>
              <a:t>REPorting</a:t>
            </a:r>
            <a:r>
              <a:rPr lang="en-US" sz="1500" i="1" dirty="0"/>
              <a:t>, EU Banking </a:t>
            </a:r>
            <a:r>
              <a:rPr lang="en-US" sz="1500" i="1" dirty="0" err="1"/>
              <a:t>Superv</a:t>
            </a:r>
            <a:r>
              <a:rPr lang="en-US" sz="1500" i="1" dirty="0"/>
              <a:t>.) </a:t>
            </a:r>
            <a:r>
              <a:rPr lang="en-US" sz="1500" dirty="0"/>
              <a:t>Guillermo Rodriguez, 15 Sept. 2004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00203" y="1570152"/>
            <a:ext cx="3132137" cy="398463"/>
          </a:xfrm>
          <a:prstGeom prst="rect">
            <a:avLst/>
          </a:prstGeom>
        </p:spPr>
        <p:txBody>
          <a:bodyPr anchor="ctr"/>
          <a:lstStyle/>
          <a:p>
            <a:r>
              <a:rPr lang="en-GB" altLang="en-US" sz="2100" dirty="0">
                <a:latin typeface="Lucida Console" panose="020B0609040504020204" pitchFamily="49" charset="0"/>
              </a:rPr>
              <a:t>Data mapping V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515085" y="1863879"/>
            <a:ext cx="1159426" cy="790258"/>
            <a:chOff x="249" y="164"/>
            <a:chExt cx="908" cy="722"/>
          </a:xfrm>
        </p:grpSpPr>
        <p:pic>
          <p:nvPicPr>
            <p:cNvPr id="9221" name="Picture 5" descr="europeFlag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855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95" y="295"/>
              <a:ext cx="862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>
                  <a:solidFill>
                    <a:srgbClr val="FFFFFF"/>
                  </a:solidFill>
                  <a:latin typeface="Lucida Console" panose="020B0609040504020204" pitchFamily="49" charset="0"/>
                </a:rPr>
                <a:t>COREP</a:t>
              </a:r>
            </a:p>
          </p:txBody>
        </p:sp>
      </p:grp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38903" y="1954365"/>
            <a:ext cx="3995738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270164" y="2787323"/>
            <a:ext cx="1837135" cy="702469"/>
          </a:xfrm>
          <a:prstGeom prst="ellipse">
            <a:avLst/>
          </a:prstGeom>
          <a:solidFill>
            <a:srgbClr val="FFFFCC"/>
          </a:solidFill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EXPOSURE </a:t>
            </a:r>
            <a:b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TYPES ITEM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1377920" y="5606851"/>
            <a:ext cx="1837134" cy="702469"/>
          </a:xfrm>
          <a:prstGeom prst="ellipse">
            <a:avLst/>
          </a:prstGeom>
          <a:solidFill>
            <a:srgbClr val="FFFFCC"/>
          </a:solidFill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EXPOSURE </a:t>
            </a:r>
            <a:b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CLASSES ITEM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914201" y="5606851"/>
            <a:ext cx="1837134" cy="702469"/>
          </a:xfrm>
          <a:prstGeom prst="ellipse">
            <a:avLst/>
          </a:prstGeom>
          <a:solidFill>
            <a:srgbClr val="FFFFCC"/>
          </a:solidFill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CRM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TECHNIQUES ITEM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942652" y="4743649"/>
            <a:ext cx="1188244" cy="486965"/>
          </a:xfrm>
          <a:prstGeom prst="ellipse">
            <a:avLst/>
          </a:prstGeom>
          <a:solidFill>
            <a:srgbClr val="FFFFCC"/>
          </a:solidFill>
          <a:ln w="22225" algn="ctr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Lucida Console" panose="020B0609040504020204" pitchFamily="49" charset="0"/>
              </a:rPr>
              <a:t>position</a:t>
            </a:r>
          </a:p>
        </p:txBody>
      </p:sp>
      <p:cxnSp>
        <p:nvCxnSpPr>
          <p:cNvPr id="9232" name="AutoShape 16"/>
          <p:cNvCxnSpPr>
            <a:cxnSpLocks noChangeShapeType="1"/>
            <a:stCxn id="9226" idx="0"/>
            <a:endCxn id="9229" idx="4"/>
          </p:cNvCxnSpPr>
          <p:nvPr/>
        </p:nvCxnSpPr>
        <p:spPr bwMode="auto">
          <a:xfrm rot="16200000">
            <a:off x="3737144" y="3798888"/>
            <a:ext cx="359569" cy="3239690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AutoShape 17"/>
          <p:cNvCxnSpPr>
            <a:cxnSpLocks noChangeShapeType="1"/>
            <a:stCxn id="9229" idx="0"/>
          </p:cNvCxnSpPr>
          <p:nvPr/>
        </p:nvCxnSpPr>
        <p:spPr bwMode="auto">
          <a:xfrm rot="5400000" flipH="1">
            <a:off x="3506163" y="2704703"/>
            <a:ext cx="1639490" cy="2421731"/>
          </a:xfrm>
          <a:prstGeom prst="curvedConnector2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AutoShape 18"/>
          <p:cNvCxnSpPr>
            <a:cxnSpLocks noChangeShapeType="1"/>
            <a:stCxn id="9229" idx="6"/>
            <a:endCxn id="9227" idx="0"/>
          </p:cNvCxnSpPr>
          <p:nvPr/>
        </p:nvCxnSpPr>
        <p:spPr bwMode="auto">
          <a:xfrm>
            <a:off x="6139230" y="4987725"/>
            <a:ext cx="694135" cy="610791"/>
          </a:xfrm>
          <a:prstGeom prst="curvedConnector2">
            <a:avLst/>
          </a:prstGeom>
          <a:noFill/>
          <a:ln w="2222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403297" y="2212732"/>
            <a:ext cx="53579" cy="14644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Picture 2" descr="http://burmeselesson.com/wp-content/uploads/2015/03/197-question-and-answers-in-Burmese.jpg">
            <a:extLst>
              <a:ext uri="{FF2B5EF4-FFF2-40B4-BE49-F238E27FC236}">
                <a16:creationId xmlns:a16="http://schemas.microsoft.com/office/drawing/2014/main" id="{833F8852-2B61-4977-803E-97A93D22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822" y="3068960"/>
            <a:ext cx="7084356" cy="326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7CAFF"/>
              </a:gs>
              <a:gs pos="100000">
                <a:srgbClr val="4B71A3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B0840FF-3092-4FA7-A0A7-939C483A2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720" y="2830542"/>
            <a:ext cx="5676752" cy="2387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hank                 </a:t>
            </a:r>
            <a:r>
              <a:rPr lang="en-US" sz="3600" dirty="0" err="1">
                <a:solidFill>
                  <a:schemeClr val="bg1"/>
                </a:solidFill>
              </a:rPr>
              <a:t>ou</a:t>
            </a:r>
            <a:r>
              <a:rPr lang="en-US" sz="3600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3E3CA506-7C13-4081-A9F5-EF9B7485D380}"/>
              </a:ext>
            </a:extLst>
          </p:cNvPr>
          <p:cNvGrpSpPr>
            <a:grpSpLocks noChangeAspect="1"/>
          </p:cNvGrpSpPr>
          <p:nvPr/>
        </p:nvGrpSpPr>
        <p:grpSpPr>
          <a:xfrm>
            <a:off x="1979712" y="2286457"/>
            <a:ext cx="1291827" cy="1291827"/>
            <a:chOff x="1382807" y="174388"/>
            <a:chExt cx="3025589" cy="3025588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DB5E973-7197-44CD-9931-F9FB39625D9A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5CDA801-A5EB-4F06-93CA-83FC2F0DDAAD}"/>
                </a:ext>
              </a:extLst>
            </p:cNvPr>
            <p:cNvSpPr/>
            <p:nvPr/>
          </p:nvSpPr>
          <p:spPr>
            <a:xfrm>
              <a:off x="2163311" y="784634"/>
              <a:ext cx="1468794" cy="1928720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DA04F85-E5A6-49B2-9D85-19D497632AE0}"/>
                </a:ext>
              </a:extLst>
            </p:cNvPr>
            <p:cNvSpPr txBox="1"/>
            <p:nvPr/>
          </p:nvSpPr>
          <p:spPr>
            <a:xfrm>
              <a:off x="2198867" y="802692"/>
              <a:ext cx="2209529" cy="2397284"/>
            </a:xfrm>
            <a:custGeom>
              <a:avLst/>
              <a:gdLst>
                <a:gd name="connsiteX0" fmla="*/ 0 w 2209529"/>
                <a:gd name="connsiteY0" fmla="*/ 293050 h 2397284"/>
                <a:gd name="connsiteX1" fmla="*/ 22306 w 2209529"/>
                <a:gd name="connsiteY1" fmla="*/ 300922 h 2397284"/>
                <a:gd name="connsiteX2" fmla="*/ 503003 w 2209529"/>
                <a:gd name="connsiteY2" fmla="*/ 300922 h 2397284"/>
                <a:gd name="connsiteX3" fmla="*/ 503003 w 2209529"/>
                <a:gd name="connsiteY3" fmla="*/ 729388 h 2397284"/>
                <a:gd name="connsiteX4" fmla="*/ 1406731 w 2209529"/>
                <a:gd name="connsiteY4" fmla="*/ 0 h 2397284"/>
                <a:gd name="connsiteX5" fmla="*/ 2209529 w 2209529"/>
                <a:gd name="connsiteY5" fmla="*/ 696401 h 2397284"/>
                <a:gd name="connsiteX6" fmla="*/ 2209529 w 2209529"/>
                <a:gd name="connsiteY6" fmla="*/ 2397284 h 2397284"/>
                <a:gd name="connsiteX7" fmla="*/ 1115822 w 2209529"/>
                <a:gd name="connsiteY7" fmla="*/ 2397284 h 2397284"/>
                <a:gd name="connsiteX8" fmla="*/ 516470 w 2209529"/>
                <a:gd name="connsiteY8" fmla="*/ 1877366 h 2397284"/>
                <a:gd name="connsiteX9" fmla="*/ 544544 w 2209529"/>
                <a:gd name="connsiteY9" fmla="*/ 1894342 h 2397284"/>
                <a:gd name="connsiteX10" fmla="*/ 604631 w 2209529"/>
                <a:gd name="connsiteY10" fmla="*/ 1906211 h 2397284"/>
                <a:gd name="connsiteX11" fmla="*/ 698842 w 2209529"/>
                <a:gd name="connsiteY11" fmla="*/ 1910662 h 2397284"/>
                <a:gd name="connsiteX12" fmla="*/ 793052 w 2209529"/>
                <a:gd name="connsiteY12" fmla="*/ 1906211 h 2397284"/>
                <a:gd name="connsiteX13" fmla="*/ 853139 w 2209529"/>
                <a:gd name="connsiteY13" fmla="*/ 1894342 h 2397284"/>
                <a:gd name="connsiteX14" fmla="*/ 885037 w 2209529"/>
                <a:gd name="connsiteY14" fmla="*/ 1875054 h 2397284"/>
                <a:gd name="connsiteX15" fmla="*/ 894681 w 2209529"/>
                <a:gd name="connsiteY15" fmla="*/ 1848349 h 2397284"/>
                <a:gd name="connsiteX16" fmla="*/ 894681 w 2209529"/>
                <a:gd name="connsiteY16" fmla="*/ 300922 h 2397284"/>
                <a:gd name="connsiteX17" fmla="*/ 1375377 w 2209529"/>
                <a:gd name="connsiteY17" fmla="*/ 300922 h 2397284"/>
                <a:gd name="connsiteX18" fmla="*/ 1399857 w 2209529"/>
                <a:gd name="connsiteY18" fmla="*/ 292021 h 2397284"/>
                <a:gd name="connsiteX19" fmla="*/ 1418402 w 2209529"/>
                <a:gd name="connsiteY19" fmla="*/ 264573 h 2397284"/>
                <a:gd name="connsiteX20" fmla="*/ 1429530 w 2209529"/>
                <a:gd name="connsiteY20" fmla="*/ 215614 h 2397284"/>
                <a:gd name="connsiteX21" fmla="*/ 1433239 w 2209529"/>
                <a:gd name="connsiteY21" fmla="*/ 142174 h 2397284"/>
                <a:gd name="connsiteX22" fmla="*/ 1429530 w 2209529"/>
                <a:gd name="connsiteY22" fmla="*/ 66509 h 2397284"/>
                <a:gd name="connsiteX23" fmla="*/ 1418402 w 2209529"/>
                <a:gd name="connsiteY23" fmla="*/ 16807 h 239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529" h="2397284">
                  <a:moveTo>
                    <a:pt x="0" y="293050"/>
                  </a:moveTo>
                  <a:lnTo>
                    <a:pt x="22306" y="300922"/>
                  </a:lnTo>
                  <a:lnTo>
                    <a:pt x="503003" y="300922"/>
                  </a:lnTo>
                  <a:lnTo>
                    <a:pt x="503003" y="729388"/>
                  </a:lnTo>
                  <a:close/>
                  <a:moveTo>
                    <a:pt x="1406731" y="0"/>
                  </a:moveTo>
                  <a:lnTo>
                    <a:pt x="2209529" y="696401"/>
                  </a:lnTo>
                  <a:lnTo>
                    <a:pt x="2209529" y="2397284"/>
                  </a:lnTo>
                  <a:lnTo>
                    <a:pt x="1115822" y="2397284"/>
                  </a:lnTo>
                  <a:lnTo>
                    <a:pt x="516470" y="1877366"/>
                  </a:lnTo>
                  <a:lnTo>
                    <a:pt x="544544" y="1894342"/>
                  </a:lnTo>
                  <a:cubicBezTo>
                    <a:pt x="559380" y="1899287"/>
                    <a:pt x="579409" y="1903243"/>
                    <a:pt x="604631" y="1906211"/>
                  </a:cubicBezTo>
                  <a:cubicBezTo>
                    <a:pt x="629853" y="1909178"/>
                    <a:pt x="661256" y="1910662"/>
                    <a:pt x="698842" y="1910662"/>
                  </a:cubicBezTo>
                  <a:cubicBezTo>
                    <a:pt x="736427" y="1910662"/>
                    <a:pt x="767831" y="1909178"/>
                    <a:pt x="793052" y="1906211"/>
                  </a:cubicBezTo>
                  <a:cubicBezTo>
                    <a:pt x="818274" y="1903243"/>
                    <a:pt x="838303" y="1899287"/>
                    <a:pt x="853139" y="1894342"/>
                  </a:cubicBezTo>
                  <a:cubicBezTo>
                    <a:pt x="867976" y="1889396"/>
                    <a:pt x="878608" y="1882967"/>
                    <a:pt x="885037" y="1875054"/>
                  </a:cubicBezTo>
                  <a:cubicBezTo>
                    <a:pt x="891466" y="1867142"/>
                    <a:pt x="894681" y="1858240"/>
                    <a:pt x="894681" y="1848349"/>
                  </a:cubicBezTo>
                  <a:lnTo>
                    <a:pt x="894681" y="300922"/>
                  </a:lnTo>
                  <a:lnTo>
                    <a:pt x="1375377" y="300922"/>
                  </a:lnTo>
                  <a:cubicBezTo>
                    <a:pt x="1384279" y="300922"/>
                    <a:pt x="1392439" y="297955"/>
                    <a:pt x="1399857" y="292021"/>
                  </a:cubicBezTo>
                  <a:cubicBezTo>
                    <a:pt x="1407275" y="286086"/>
                    <a:pt x="1413457" y="276937"/>
                    <a:pt x="1418402" y="264573"/>
                  </a:cubicBezTo>
                  <a:cubicBezTo>
                    <a:pt x="1423348" y="252210"/>
                    <a:pt x="1427057" y="235890"/>
                    <a:pt x="1429530" y="215614"/>
                  </a:cubicBezTo>
                  <a:cubicBezTo>
                    <a:pt x="1432003" y="195337"/>
                    <a:pt x="1433239" y="170857"/>
                    <a:pt x="1433239" y="142174"/>
                  </a:cubicBezTo>
                  <a:cubicBezTo>
                    <a:pt x="1433239" y="112501"/>
                    <a:pt x="1432003" y="87280"/>
                    <a:pt x="1429530" y="66509"/>
                  </a:cubicBezTo>
                  <a:cubicBezTo>
                    <a:pt x="1427057" y="45738"/>
                    <a:pt x="1423348" y="29171"/>
                    <a:pt x="1418402" y="168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3A6989C-FFD9-405E-BB8B-57AFF6205E2D}"/>
              </a:ext>
            </a:extLst>
          </p:cNvPr>
          <p:cNvGrpSpPr>
            <a:grpSpLocks noChangeAspect="1"/>
          </p:cNvGrpSpPr>
          <p:nvPr/>
        </p:nvGrpSpPr>
        <p:grpSpPr>
          <a:xfrm>
            <a:off x="5580895" y="2286456"/>
            <a:ext cx="1291827" cy="1291827"/>
            <a:chOff x="1382807" y="174388"/>
            <a:chExt cx="3025589" cy="30255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3110A3-C8A3-4957-B6F8-3F45537EF55A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6D758-407E-484B-8ECF-D0CAB839EAD3}"/>
                </a:ext>
              </a:extLst>
            </p:cNvPr>
            <p:cNvSpPr txBox="1"/>
            <p:nvPr/>
          </p:nvSpPr>
          <p:spPr>
            <a:xfrm>
              <a:off x="2540121" y="810818"/>
              <a:ext cx="1868275" cy="2389158"/>
            </a:xfrm>
            <a:custGeom>
              <a:avLst/>
              <a:gdLst>
                <a:gd name="connsiteX0" fmla="*/ 0 w 1868275"/>
                <a:gd name="connsiteY0" fmla="*/ 1718 h 2389158"/>
                <a:gd name="connsiteX1" fmla="*/ 506810 w 1868275"/>
                <a:gd name="connsiteY1" fmla="*/ 441359 h 2389158"/>
                <a:gd name="connsiteX2" fmla="*/ 476232 w 1868275"/>
                <a:gd name="connsiteY2" fmla="*/ 509406 h 2389158"/>
                <a:gd name="connsiteX3" fmla="*/ 418370 w 1868275"/>
                <a:gd name="connsiteY3" fmla="*/ 653319 h 2389158"/>
                <a:gd name="connsiteX4" fmla="*/ 360509 w 1868275"/>
                <a:gd name="connsiteY4" fmla="*/ 809100 h 2389158"/>
                <a:gd name="connsiteX5" fmla="*/ 357541 w 1868275"/>
                <a:gd name="connsiteY5" fmla="*/ 809100 h 2389158"/>
                <a:gd name="connsiteX6" fmla="*/ 295971 w 1868275"/>
                <a:gd name="connsiteY6" fmla="*/ 650351 h 2389158"/>
                <a:gd name="connsiteX7" fmla="*/ 234400 w 1868275"/>
                <a:gd name="connsiteY7" fmla="*/ 506439 h 2389158"/>
                <a:gd name="connsiteX8" fmla="*/ 20757 w 1868275"/>
                <a:gd name="connsiteY8" fmla="*/ 34645 h 2389158"/>
                <a:gd name="connsiteX9" fmla="*/ 1103694 w 1868275"/>
                <a:gd name="connsiteY9" fmla="*/ 0 h 2389158"/>
                <a:gd name="connsiteX10" fmla="*/ 1868275 w 1868275"/>
                <a:gd name="connsiteY10" fmla="*/ 663249 h 2389158"/>
                <a:gd name="connsiteX11" fmla="*/ 1868275 w 1868275"/>
                <a:gd name="connsiteY11" fmla="*/ 2389158 h 2389158"/>
                <a:gd name="connsiteX12" fmla="*/ 768108 w 1868275"/>
                <a:gd name="connsiteY12" fmla="*/ 2389158 h 2389158"/>
                <a:gd name="connsiteX13" fmla="*/ 176188 w 1868275"/>
                <a:gd name="connsiteY13" fmla="*/ 1875688 h 2389158"/>
                <a:gd name="connsiteX14" fmla="*/ 193600 w 1868275"/>
                <a:gd name="connsiteY14" fmla="*/ 1886216 h 2389158"/>
                <a:gd name="connsiteX15" fmla="*/ 253687 w 1868275"/>
                <a:gd name="connsiteY15" fmla="*/ 1898085 h 2389158"/>
                <a:gd name="connsiteX16" fmla="*/ 348639 w 1868275"/>
                <a:gd name="connsiteY16" fmla="*/ 1902536 h 2389158"/>
                <a:gd name="connsiteX17" fmla="*/ 442850 w 1868275"/>
                <a:gd name="connsiteY17" fmla="*/ 1898085 h 2389158"/>
                <a:gd name="connsiteX18" fmla="*/ 502937 w 1868275"/>
                <a:gd name="connsiteY18" fmla="*/ 1886216 h 2389158"/>
                <a:gd name="connsiteX19" fmla="*/ 534835 w 1868275"/>
                <a:gd name="connsiteY19" fmla="*/ 1866928 h 2389158"/>
                <a:gd name="connsiteX20" fmla="*/ 544479 w 1868275"/>
                <a:gd name="connsiteY20" fmla="*/ 1840223 h 2389158"/>
                <a:gd name="connsiteX21" fmla="*/ 544479 w 1868275"/>
                <a:gd name="connsiteY21" fmla="*/ 1165171 h 2389158"/>
                <a:gd name="connsiteX22" fmla="*/ 1069684 w 1868275"/>
                <a:gd name="connsiteY22" fmla="*/ 119212 h 2389158"/>
                <a:gd name="connsiteX23" fmla="*/ 1105291 w 1868275"/>
                <a:gd name="connsiteY23" fmla="*/ 34645 h 2389158"/>
                <a:gd name="connsiteX24" fmla="*/ 1107702 w 1868275"/>
                <a:gd name="connsiteY24" fmla="*/ 7383 h 238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8275" h="2389158">
                  <a:moveTo>
                    <a:pt x="0" y="1718"/>
                  </a:moveTo>
                  <a:lnTo>
                    <a:pt x="506810" y="441359"/>
                  </a:lnTo>
                  <a:lnTo>
                    <a:pt x="476232" y="509406"/>
                  </a:lnTo>
                  <a:cubicBezTo>
                    <a:pt x="457439" y="554904"/>
                    <a:pt x="438152" y="602875"/>
                    <a:pt x="418370" y="653319"/>
                  </a:cubicBezTo>
                  <a:cubicBezTo>
                    <a:pt x="398588" y="703762"/>
                    <a:pt x="379301" y="755689"/>
                    <a:pt x="360509" y="809100"/>
                  </a:cubicBezTo>
                  <a:lnTo>
                    <a:pt x="357541" y="809100"/>
                  </a:lnTo>
                  <a:cubicBezTo>
                    <a:pt x="336770" y="753711"/>
                    <a:pt x="316247" y="700795"/>
                    <a:pt x="295971" y="650351"/>
                  </a:cubicBezTo>
                  <a:cubicBezTo>
                    <a:pt x="275694" y="599908"/>
                    <a:pt x="255171" y="551937"/>
                    <a:pt x="234400" y="506439"/>
                  </a:cubicBezTo>
                  <a:lnTo>
                    <a:pt x="20757" y="34645"/>
                  </a:lnTo>
                  <a:close/>
                  <a:moveTo>
                    <a:pt x="1103694" y="0"/>
                  </a:moveTo>
                  <a:lnTo>
                    <a:pt x="1868275" y="663249"/>
                  </a:lnTo>
                  <a:lnTo>
                    <a:pt x="1868275" y="2389158"/>
                  </a:lnTo>
                  <a:lnTo>
                    <a:pt x="768108" y="2389158"/>
                  </a:lnTo>
                  <a:lnTo>
                    <a:pt x="176188" y="1875688"/>
                  </a:lnTo>
                  <a:lnTo>
                    <a:pt x="193600" y="1886216"/>
                  </a:lnTo>
                  <a:cubicBezTo>
                    <a:pt x="208931" y="1891161"/>
                    <a:pt x="228960" y="1895117"/>
                    <a:pt x="253687" y="1898085"/>
                  </a:cubicBezTo>
                  <a:cubicBezTo>
                    <a:pt x="278414" y="1901052"/>
                    <a:pt x="310065" y="1902536"/>
                    <a:pt x="348639" y="1902536"/>
                  </a:cubicBezTo>
                  <a:cubicBezTo>
                    <a:pt x="386225" y="1902536"/>
                    <a:pt x="417628" y="1901052"/>
                    <a:pt x="442850" y="1898085"/>
                  </a:cubicBezTo>
                  <a:cubicBezTo>
                    <a:pt x="468072" y="1895117"/>
                    <a:pt x="488101" y="1891161"/>
                    <a:pt x="502937" y="1886216"/>
                  </a:cubicBezTo>
                  <a:cubicBezTo>
                    <a:pt x="517773" y="1881270"/>
                    <a:pt x="528406" y="1874841"/>
                    <a:pt x="534835" y="1866928"/>
                  </a:cubicBezTo>
                  <a:cubicBezTo>
                    <a:pt x="541264" y="1859016"/>
                    <a:pt x="544479" y="1850114"/>
                    <a:pt x="544479" y="1840223"/>
                  </a:cubicBezTo>
                  <a:lnTo>
                    <a:pt x="544479" y="1165171"/>
                  </a:lnTo>
                  <a:lnTo>
                    <a:pt x="1069684" y="119212"/>
                  </a:lnTo>
                  <a:cubicBezTo>
                    <a:pt x="1087488" y="83604"/>
                    <a:pt x="1099357" y="55416"/>
                    <a:pt x="1105291" y="34645"/>
                  </a:cubicBezTo>
                  <a:cubicBezTo>
                    <a:pt x="1108259" y="24260"/>
                    <a:pt x="1109062" y="15172"/>
                    <a:pt x="1107702" y="738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B46466A-E8B3-405B-BF22-90DAB2F54BCE}"/>
                </a:ext>
              </a:extLst>
            </p:cNvPr>
            <p:cNvSpPr/>
            <p:nvPr/>
          </p:nvSpPr>
          <p:spPr>
            <a:xfrm>
              <a:off x="2128726" y="775732"/>
              <a:ext cx="1519738" cy="1937622"/>
            </a:xfrm>
            <a:custGeom>
              <a:avLst/>
              <a:gdLst/>
              <a:ahLst/>
              <a:cxnLst/>
              <a:rect l="l" t="t" r="r" b="b"/>
              <a:pathLst>
                <a:path w="1519738" h="1937622">
                  <a:moveTo>
                    <a:pt x="202189" y="0"/>
                  </a:moveTo>
                  <a:cubicBezTo>
                    <a:pt x="247688" y="0"/>
                    <a:pt x="284036" y="989"/>
                    <a:pt x="311236" y="2967"/>
                  </a:cubicBezTo>
                  <a:cubicBezTo>
                    <a:pt x="338436" y="4946"/>
                    <a:pt x="359949" y="8655"/>
                    <a:pt x="375774" y="14095"/>
                  </a:cubicBezTo>
                  <a:cubicBezTo>
                    <a:pt x="391600" y="19534"/>
                    <a:pt x="403221" y="26705"/>
                    <a:pt x="410640" y="35607"/>
                  </a:cubicBezTo>
                  <a:cubicBezTo>
                    <a:pt x="418058" y="44509"/>
                    <a:pt x="425229" y="55883"/>
                    <a:pt x="432152" y="69731"/>
                  </a:cubicBezTo>
                  <a:lnTo>
                    <a:pt x="645795" y="541525"/>
                  </a:lnTo>
                  <a:cubicBezTo>
                    <a:pt x="666566" y="587023"/>
                    <a:pt x="687089" y="634994"/>
                    <a:pt x="707366" y="685437"/>
                  </a:cubicBezTo>
                  <a:cubicBezTo>
                    <a:pt x="727642" y="735881"/>
                    <a:pt x="748165" y="788797"/>
                    <a:pt x="768936" y="844186"/>
                  </a:cubicBezTo>
                  <a:lnTo>
                    <a:pt x="771904" y="844186"/>
                  </a:lnTo>
                  <a:cubicBezTo>
                    <a:pt x="790696" y="790775"/>
                    <a:pt x="809983" y="738848"/>
                    <a:pt x="829765" y="688405"/>
                  </a:cubicBezTo>
                  <a:cubicBezTo>
                    <a:pt x="849547" y="637961"/>
                    <a:pt x="868834" y="589990"/>
                    <a:pt x="887627" y="544492"/>
                  </a:cubicBezTo>
                  <a:lnTo>
                    <a:pt x="1098302" y="75665"/>
                  </a:lnTo>
                  <a:cubicBezTo>
                    <a:pt x="1103248" y="59840"/>
                    <a:pt x="1109430" y="47229"/>
                    <a:pt x="1116848" y="37833"/>
                  </a:cubicBezTo>
                  <a:cubicBezTo>
                    <a:pt x="1124266" y="28436"/>
                    <a:pt x="1135393" y="20771"/>
                    <a:pt x="1150229" y="14836"/>
                  </a:cubicBezTo>
                  <a:cubicBezTo>
                    <a:pt x="1165066" y="8902"/>
                    <a:pt x="1185342" y="4946"/>
                    <a:pt x="1211058" y="2967"/>
                  </a:cubicBezTo>
                  <a:cubicBezTo>
                    <a:pt x="1236774" y="989"/>
                    <a:pt x="1270898" y="0"/>
                    <a:pt x="1313429" y="0"/>
                  </a:cubicBezTo>
                  <a:cubicBezTo>
                    <a:pt x="1369807" y="0"/>
                    <a:pt x="1413574" y="1236"/>
                    <a:pt x="1444730" y="3709"/>
                  </a:cubicBezTo>
                  <a:cubicBezTo>
                    <a:pt x="1475886" y="6182"/>
                    <a:pt x="1497152" y="12611"/>
                    <a:pt x="1508526" y="22996"/>
                  </a:cubicBezTo>
                  <a:cubicBezTo>
                    <a:pt x="1519901" y="33382"/>
                    <a:pt x="1522621" y="48960"/>
                    <a:pt x="1516686" y="69731"/>
                  </a:cubicBezTo>
                  <a:cubicBezTo>
                    <a:pt x="1510752" y="90502"/>
                    <a:pt x="1498883" y="118690"/>
                    <a:pt x="1481079" y="154298"/>
                  </a:cubicBezTo>
                  <a:lnTo>
                    <a:pt x="955874" y="1200257"/>
                  </a:lnTo>
                  <a:lnTo>
                    <a:pt x="955874" y="1875309"/>
                  </a:lnTo>
                  <a:cubicBezTo>
                    <a:pt x="955874" y="1885200"/>
                    <a:pt x="952659" y="1894102"/>
                    <a:pt x="946230" y="1902014"/>
                  </a:cubicBezTo>
                  <a:cubicBezTo>
                    <a:pt x="939801" y="1909927"/>
                    <a:pt x="929168" y="1916356"/>
                    <a:pt x="914332" y="1921302"/>
                  </a:cubicBezTo>
                  <a:cubicBezTo>
                    <a:pt x="899496" y="1926247"/>
                    <a:pt x="879467" y="1930203"/>
                    <a:pt x="854245" y="1933171"/>
                  </a:cubicBezTo>
                  <a:cubicBezTo>
                    <a:pt x="829023" y="1936138"/>
                    <a:pt x="797620" y="1937622"/>
                    <a:pt x="760034" y="1937622"/>
                  </a:cubicBezTo>
                  <a:cubicBezTo>
                    <a:pt x="721460" y="1937622"/>
                    <a:pt x="689809" y="1936138"/>
                    <a:pt x="665082" y="1933171"/>
                  </a:cubicBezTo>
                  <a:cubicBezTo>
                    <a:pt x="640355" y="1930203"/>
                    <a:pt x="620326" y="1926247"/>
                    <a:pt x="604995" y="1921302"/>
                  </a:cubicBezTo>
                  <a:cubicBezTo>
                    <a:pt x="589664" y="1916356"/>
                    <a:pt x="579032" y="1909927"/>
                    <a:pt x="573097" y="1902014"/>
                  </a:cubicBezTo>
                  <a:cubicBezTo>
                    <a:pt x="567163" y="1894102"/>
                    <a:pt x="564195" y="1885200"/>
                    <a:pt x="564195" y="1875309"/>
                  </a:cubicBezTo>
                  <a:lnTo>
                    <a:pt x="564195" y="1200257"/>
                  </a:lnTo>
                  <a:lnTo>
                    <a:pt x="38990" y="154298"/>
                  </a:lnTo>
                  <a:cubicBezTo>
                    <a:pt x="20198" y="117701"/>
                    <a:pt x="8081" y="89265"/>
                    <a:pt x="2641" y="68989"/>
                  </a:cubicBezTo>
                  <a:cubicBezTo>
                    <a:pt x="-2799" y="48713"/>
                    <a:pt x="168" y="33382"/>
                    <a:pt x="11543" y="22996"/>
                  </a:cubicBezTo>
                  <a:cubicBezTo>
                    <a:pt x="22917" y="12611"/>
                    <a:pt x="43936" y="6182"/>
                    <a:pt x="74597" y="3709"/>
                  </a:cubicBezTo>
                  <a:cubicBezTo>
                    <a:pt x="105259" y="1236"/>
                    <a:pt x="147790" y="0"/>
                    <a:pt x="20218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9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44A382-ED2C-4DC2-95D2-CE133E997B5A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718089" cy="2923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Data Model for Common Reporting. Frédéric Marie (</a:t>
            </a:r>
            <a:r>
              <a:rPr lang="en-US" sz="1300" dirty="0" err="1"/>
              <a:t>BdF</a:t>
            </a:r>
            <a:r>
              <a:rPr lang="en-US" sz="1300" dirty="0"/>
              <a:t>), Adrian Abbot (UK FSA). Banking Supervisors Workshop. Feb. 2005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418C01-9355-4707-9EEA-B778EA28D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94295"/>
              </p:ext>
            </p:extLst>
          </p:nvPr>
        </p:nvGraphicFramePr>
        <p:xfrm>
          <a:off x="405143" y="1586325"/>
          <a:ext cx="8333714" cy="464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Hoja de cálculo" r:id="rId4" imgW="12449151" imgH="6943773" progId="Excel.Sheet.8">
                  <p:embed/>
                </p:oleObj>
              </mc:Choice>
              <mc:Fallback>
                <p:oleObj name="Hoja de cálculo" r:id="rId4" imgW="12449151" imgH="6943773" progId="Excel.Sheet.8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143" y="1586325"/>
                        <a:ext cx="8333714" cy="464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0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566309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  <a:p>
            <a:pPr algn="ctr"/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EF86BD-8101-46EE-88EA-27F7B4FC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707067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CE8FD0-97DB-4420-82A8-F571B7AB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" y="6493903"/>
            <a:ext cx="8524875" cy="2857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95F89B-D2BB-4028-9CB6-3A4DC449B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4" y="1700808"/>
            <a:ext cx="9144000" cy="61512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9244" y="2303391"/>
            <a:ext cx="782320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50000"/>
              </a:spcBef>
              <a:spcAft>
                <a:spcPct val="0"/>
              </a:spcAft>
              <a:buChar char="•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communication gap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between business users, in charge of expressing reporting requirements, and technical experts, in charge of developing XBRL taxonomies, has been identified  as a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crucial problem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on COREP and FINREP projects.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AAD977-D2E0-406F-945B-4ED5FA992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2483"/>
            <a:ext cx="6336704" cy="47539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6781" y="1052736"/>
            <a:ext cx="8322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Banco de </a:t>
            </a:r>
            <a:r>
              <a:rPr lang="en-GB" sz="1600" i="1" dirty="0" err="1"/>
              <a:t>España’s</a:t>
            </a:r>
            <a:r>
              <a:rPr lang="en-GB" sz="1600" i="1" dirty="0"/>
              <a:t> Data Point Model for collecting data for BSI/MIR statistics using XBRL. July 2010</a:t>
            </a:r>
          </a:p>
        </p:txBody>
      </p:sp>
    </p:spTree>
    <p:extLst>
      <p:ext uri="{BB962C8B-B14F-4D97-AF65-F5344CB8AC3E}">
        <p14:creationId xmlns:p14="http://schemas.microsoft.com/office/powerpoint/2010/main" val="17965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8D1894-72F3-4687-BC08-321860FC5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3667"/>
            <a:ext cx="6077942" cy="45598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1416" y="1052736"/>
            <a:ext cx="8322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Banco de </a:t>
            </a:r>
            <a:r>
              <a:rPr lang="en-GB" sz="1600" i="1" dirty="0" err="1"/>
              <a:t>España’s</a:t>
            </a:r>
            <a:r>
              <a:rPr lang="en-GB" sz="1600" i="1" dirty="0"/>
              <a:t> Data Point Model for collecting data for BSI/MIR statistics using XBRL. July 2010</a:t>
            </a:r>
          </a:p>
        </p:txBody>
      </p:sp>
    </p:spTree>
    <p:extLst>
      <p:ext uri="{BB962C8B-B14F-4D97-AF65-F5344CB8AC3E}">
        <p14:creationId xmlns:p14="http://schemas.microsoft.com/office/powerpoint/2010/main" val="4817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Data Point Model example</a:t>
            </a:r>
          </a:p>
        </p:txBody>
      </p:sp>
      <p:pic>
        <p:nvPicPr>
          <p:cNvPr id="6" name="Obraz 6" descr="Wycinek ekranu">
            <a:extLst>
              <a:ext uri="{FF2B5EF4-FFF2-40B4-BE49-F238E27FC236}">
                <a16:creationId xmlns:a16="http://schemas.microsoft.com/office/drawing/2014/main" id="{E1EAA3FC-86EB-4F59-85DA-52B2A56125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90" y="1581429"/>
            <a:ext cx="7501974" cy="516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Tabela 19">
            <a:extLst>
              <a:ext uri="{FF2B5EF4-FFF2-40B4-BE49-F238E27FC236}">
                <a16:creationId xmlns:a16="http://schemas.microsoft.com/office/drawing/2014/main" id="{58D8F5B4-5932-4BDF-B2E9-45B1E8A8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8937"/>
              </p:ext>
            </p:extLst>
          </p:nvPr>
        </p:nvGraphicFramePr>
        <p:xfrm>
          <a:off x="5444114" y="6265416"/>
          <a:ext cx="3665139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4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Location of activity: Spain</a:t>
                      </a:r>
                      <a:endParaRPr lang="en-GB" sz="18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Amount type: Outstanding</a:t>
                      </a:r>
                      <a:endParaRPr lang="en-GB" sz="18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3361E90-02FF-408D-8210-D68A40DDC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68897"/>
              </p:ext>
            </p:extLst>
          </p:nvPr>
        </p:nvGraphicFramePr>
        <p:xfrm>
          <a:off x="5436412" y="4269384"/>
          <a:ext cx="3665789" cy="1977390"/>
        </p:xfrm>
        <a:graphic>
          <a:graphicData uri="http://schemas.openxmlformats.org/drawingml/2006/table">
            <a:tbl>
              <a:tblPr/>
              <a:tblGrid>
                <a:gridCol w="366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0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PrimaryItem: Assets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Category of assets: Debt securities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Counterparty sector: Monetary Financial Institutions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Original maturity: ≥ 1 year &lt; 2 year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Counterparty residence: Spain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Instrument original currency: EUR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0511C10-3430-4CE4-A8B6-2007B765B01E}"/>
              </a:ext>
            </a:extLst>
          </p:cNvPr>
          <p:cNvCxnSpPr>
            <a:stCxn id="15" idx="1"/>
            <a:endCxn id="16" idx="2"/>
          </p:cNvCxnSpPr>
          <p:nvPr/>
        </p:nvCxnSpPr>
        <p:spPr>
          <a:xfrm flipH="1" flipV="1">
            <a:off x="4156159" y="4781831"/>
            <a:ext cx="1111742" cy="62767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DFA9E00-0C44-41E9-A2AD-BFA33E6DE150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5603511" y="1907252"/>
            <a:ext cx="3130972" cy="31364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oliniowy 10">
            <a:extLst>
              <a:ext uri="{FF2B5EF4-FFF2-40B4-BE49-F238E27FC236}">
                <a16:creationId xmlns:a16="http://schemas.microsoft.com/office/drawing/2014/main" id="{2FA29D85-E874-4270-BB2B-F83E77435CB7}"/>
              </a:ext>
            </a:extLst>
          </p:cNvPr>
          <p:cNvCxnSpPr>
            <a:cxnSpLocks/>
          </p:cNvCxnSpPr>
          <p:nvPr/>
        </p:nvCxnSpPr>
        <p:spPr>
          <a:xfrm flipV="1">
            <a:off x="7944426" y="6453336"/>
            <a:ext cx="790057" cy="6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oliniowy 11">
            <a:extLst>
              <a:ext uri="{FF2B5EF4-FFF2-40B4-BE49-F238E27FC236}">
                <a16:creationId xmlns:a16="http://schemas.microsoft.com/office/drawing/2014/main" id="{2E9D31A4-8C8D-4372-8AF2-E1C28C59F71E}"/>
              </a:ext>
            </a:extLst>
          </p:cNvPr>
          <p:cNvCxnSpPr>
            <a:cxnSpLocks/>
          </p:cNvCxnSpPr>
          <p:nvPr/>
        </p:nvCxnSpPr>
        <p:spPr>
          <a:xfrm>
            <a:off x="8734483" y="1938616"/>
            <a:ext cx="0" cy="45147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Obraz 12" descr="2010-04-08_075027.png">
            <a:extLst>
              <a:ext uri="{FF2B5EF4-FFF2-40B4-BE49-F238E27FC236}">
                <a16:creationId xmlns:a16="http://schemas.microsoft.com/office/drawing/2014/main" id="{0FF4B9B7-D829-4DC6-96B3-EE4ADE8FB5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088" y="5258079"/>
            <a:ext cx="1044999" cy="150190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E55775E-C85B-4355-BCDE-7FCA12DC1910}"/>
              </a:ext>
            </a:extLst>
          </p:cNvPr>
          <p:cNvCxnSpPr>
            <a:endCxn id="13" idx="3"/>
          </p:cNvCxnSpPr>
          <p:nvPr/>
        </p:nvCxnSpPr>
        <p:spPr>
          <a:xfrm flipH="1" flipV="1">
            <a:off x="2479087" y="6009031"/>
            <a:ext cx="2993601" cy="75400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Nawias klamrowy zamykający 14">
            <a:extLst>
              <a:ext uri="{FF2B5EF4-FFF2-40B4-BE49-F238E27FC236}">
                <a16:creationId xmlns:a16="http://schemas.microsoft.com/office/drawing/2014/main" id="{437AD9D7-3FE7-4AEE-B89D-93986D3BFE6B}"/>
              </a:ext>
            </a:extLst>
          </p:cNvPr>
          <p:cNvSpPr/>
          <p:nvPr/>
        </p:nvSpPr>
        <p:spPr>
          <a:xfrm flipH="1">
            <a:off x="5267901" y="4781831"/>
            <a:ext cx="194523" cy="1002186"/>
          </a:xfrm>
          <a:prstGeom prst="rightBrace">
            <a:avLst>
              <a:gd name="adj1" fmla="val 8333"/>
              <a:gd name="adj2" fmla="val 6263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ts val="2200"/>
              </a:lnSpc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4CD4258-462A-47C9-A41D-C7E18A74AA65}"/>
              </a:ext>
            </a:extLst>
          </p:cNvPr>
          <p:cNvSpPr/>
          <p:nvPr/>
        </p:nvSpPr>
        <p:spPr>
          <a:xfrm>
            <a:off x="3902826" y="4676569"/>
            <a:ext cx="506666" cy="10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2200"/>
              </a:lnSpc>
              <a:defRPr/>
            </a:pP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9BB871B-77AA-4BE9-BC49-F077B2E867D0}"/>
              </a:ext>
            </a:extLst>
          </p:cNvPr>
          <p:cNvSpPr/>
          <p:nvPr/>
        </p:nvSpPr>
        <p:spPr>
          <a:xfrm flipV="1">
            <a:off x="4211960" y="1759228"/>
            <a:ext cx="1391551" cy="296049"/>
          </a:xfrm>
          <a:prstGeom prst="rect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ts val="2200"/>
              </a:lnSpc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6F5FA5F-F040-4BC1-95D6-750971869A8B}"/>
              </a:ext>
            </a:extLst>
          </p:cNvPr>
          <p:cNvSpPr/>
          <p:nvPr/>
        </p:nvSpPr>
        <p:spPr>
          <a:xfrm>
            <a:off x="475238" y="1594131"/>
            <a:ext cx="1640633" cy="29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2200"/>
              </a:lnSpc>
              <a:defRPr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21"/>
          </p:nvPr>
        </p:nvSpPr>
        <p:spPr>
          <a:xfrm>
            <a:off x="1881633" y="221222"/>
            <a:ext cx="4281101" cy="307777"/>
          </a:xfrm>
        </p:spPr>
        <p:txBody>
          <a:bodyPr/>
          <a:lstStyle/>
          <a:p>
            <a:pPr algn="ctr"/>
            <a:r>
              <a:rPr lang="en-US" dirty="0"/>
              <a:t>Introduction to DPM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FC3A-6100-4CEE-A1DD-39701BCC4A82}"/>
              </a:ext>
            </a:extLst>
          </p:cNvPr>
          <p:cNvSpPr txBox="1">
            <a:spLocks/>
          </p:cNvSpPr>
          <p:nvPr/>
        </p:nvSpPr>
        <p:spPr>
          <a:xfrm>
            <a:off x="318407" y="895628"/>
            <a:ext cx="8482693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s-ES" sz="1800" b="1" kern="1200" noProof="0" dirty="0" smtClean="0">
                <a:solidFill>
                  <a:srgbClr val="007FB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Data Point Model reconciliation</a:t>
            </a: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87166FAA-F2D8-4547-B44E-75F6FADA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69" y="6020561"/>
            <a:ext cx="2007370" cy="2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Ochocki, B. </a:t>
            </a:r>
            <a:r>
              <a:rPr lang="en-US" sz="2200" i="1" dirty="0">
                <a:solidFill>
                  <a:srgbClr val="000000"/>
                </a:solidFill>
                <a:latin typeface="Calibri" pitchFamily="34" charset="0"/>
              </a:rPr>
              <a:t>et al.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(2011)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73B10A4-B8B6-44E6-9EF4-3876A50C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85422"/>
            <a:ext cx="6473628" cy="4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BRL España">
      <a:majorFont>
        <a:latin typeface="Lucida Sans Unicod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715</Words>
  <Application>Microsoft Office PowerPoint</Application>
  <PresentationFormat>Presentación en pantalla (4:3)</PresentationFormat>
  <Paragraphs>149</Paragraphs>
  <Slides>21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Lucida Console</vt:lpstr>
      <vt:lpstr>Lucida Sans Unicode</vt:lpstr>
      <vt:lpstr>Verdana</vt:lpstr>
      <vt:lpstr>Wingdings</vt:lpstr>
      <vt:lpstr>Tema de Office</vt:lpstr>
      <vt:lpstr>Diseño personalizado</vt:lpstr>
      <vt:lpstr>Imagen de mapa de bits</vt:lpstr>
      <vt:lpstr>Hoja de cálculo</vt:lpstr>
      <vt:lpstr>Data Point Modelling as future  ISO standard for financial Big Data</vt:lpstr>
      <vt:lpstr>Data mapping 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hank                 ou!</vt:lpstr>
    </vt:vector>
  </TitlesOfParts>
  <Company>XBRL Spain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ESEF validation rules</dc:title>
  <dc:creator>Javier Mora</dc:creator>
  <cp:lastModifiedBy>Javier Mora Gonzálbez</cp:lastModifiedBy>
  <cp:revision>631</cp:revision>
  <dcterms:created xsi:type="dcterms:W3CDTF">2015-05-19T08:41:58Z</dcterms:created>
  <dcterms:modified xsi:type="dcterms:W3CDTF">2020-09-16T08:29:56Z</dcterms:modified>
</cp:coreProperties>
</file>